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71D1EAE4-5B6A-4F70-B820-B76560A4CADA}" type="datetimeFigureOut">
              <a:rPr lang="es-PE" smtClean="0"/>
              <a:pPr/>
              <a:t>19/10/2012</a:t>
            </a:fld>
            <a:endParaRPr lang="es-PE"/>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PE"/>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6E561F7-2D4E-42FF-9799-A4FDB558ED92}" type="slidenum">
              <a:rPr lang="es-PE" smtClean="0"/>
              <a:pPr/>
              <a:t>‹Nº›</a:t>
            </a:fld>
            <a:endParaRPr lang="es-P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1D1EAE4-5B6A-4F70-B820-B76560A4CADA}" type="datetimeFigureOut">
              <a:rPr lang="es-PE" smtClean="0"/>
              <a:pPr/>
              <a:t>19/10/2012</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6E561F7-2D4E-42FF-9799-A4FDB558ED92}" type="slidenum">
              <a:rPr lang="es-PE" smtClean="0"/>
              <a:pPr/>
              <a:t>‹Nº›</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1D1EAE4-5B6A-4F70-B820-B76560A4CADA}" type="datetimeFigureOut">
              <a:rPr lang="es-PE" smtClean="0"/>
              <a:pPr/>
              <a:t>19/10/2012</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6E561F7-2D4E-42FF-9799-A4FDB558ED92}" type="slidenum">
              <a:rPr lang="es-PE" smtClean="0"/>
              <a:pPr/>
              <a:t>‹Nº›</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71D1EAE4-5B6A-4F70-B820-B76560A4CADA}" type="datetimeFigureOut">
              <a:rPr lang="es-PE" smtClean="0"/>
              <a:pPr/>
              <a:t>19/10/2012</a:t>
            </a:fld>
            <a:endParaRPr lang="es-PE"/>
          </a:p>
        </p:txBody>
      </p:sp>
      <p:sp>
        <p:nvSpPr>
          <p:cNvPr id="5" name="4 Marcador de pie de página"/>
          <p:cNvSpPr>
            <a:spLocks noGrp="1"/>
          </p:cNvSpPr>
          <p:nvPr>
            <p:ph type="ftr" sz="quarter" idx="11"/>
          </p:nvPr>
        </p:nvSpPr>
        <p:spPr>
          <a:xfrm>
            <a:off x="457200" y="6480969"/>
            <a:ext cx="4260056" cy="300831"/>
          </a:xfrm>
        </p:spPr>
        <p:txBody>
          <a:bodyPr/>
          <a:lstStyle/>
          <a:p>
            <a:endParaRPr lang="es-PE"/>
          </a:p>
        </p:txBody>
      </p:sp>
      <p:sp>
        <p:nvSpPr>
          <p:cNvPr id="6" name="5 Marcador de número de diapositiva"/>
          <p:cNvSpPr>
            <a:spLocks noGrp="1"/>
          </p:cNvSpPr>
          <p:nvPr>
            <p:ph type="sldNum" sz="quarter" idx="12"/>
          </p:nvPr>
        </p:nvSpPr>
        <p:spPr/>
        <p:txBody>
          <a:bodyPr/>
          <a:lstStyle/>
          <a:p>
            <a:fld id="{36E561F7-2D4E-42FF-9799-A4FDB558ED92}" type="slidenum">
              <a:rPr lang="es-PE" smtClean="0"/>
              <a:pPr/>
              <a:t>‹Nº›</a:t>
            </a:fld>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71D1EAE4-5B6A-4F70-B820-B76560A4CADA}" type="datetimeFigureOut">
              <a:rPr lang="es-PE" smtClean="0"/>
              <a:pPr/>
              <a:t>19/10/2012</a:t>
            </a:fld>
            <a:endParaRPr lang="es-PE"/>
          </a:p>
        </p:txBody>
      </p:sp>
      <p:sp>
        <p:nvSpPr>
          <p:cNvPr id="5" name="4 Marcador de pie de página"/>
          <p:cNvSpPr>
            <a:spLocks noGrp="1"/>
          </p:cNvSpPr>
          <p:nvPr>
            <p:ph type="ftr" sz="quarter" idx="11"/>
          </p:nvPr>
        </p:nvSpPr>
        <p:spPr>
          <a:xfrm>
            <a:off x="2619376" y="6480969"/>
            <a:ext cx="4260056" cy="300831"/>
          </a:xfrm>
        </p:spPr>
        <p:txBody>
          <a:bodyPr/>
          <a:lstStyle/>
          <a:p>
            <a:endParaRPr lang="es-PE"/>
          </a:p>
        </p:txBody>
      </p:sp>
      <p:sp>
        <p:nvSpPr>
          <p:cNvPr id="6" name="5 Marcador de número de diapositiva"/>
          <p:cNvSpPr>
            <a:spLocks noGrp="1"/>
          </p:cNvSpPr>
          <p:nvPr>
            <p:ph type="sldNum" sz="quarter" idx="12"/>
          </p:nvPr>
        </p:nvSpPr>
        <p:spPr>
          <a:xfrm>
            <a:off x="8451056" y="809624"/>
            <a:ext cx="502920" cy="300831"/>
          </a:xfrm>
        </p:spPr>
        <p:txBody>
          <a:bodyPr/>
          <a:lstStyle/>
          <a:p>
            <a:fld id="{36E561F7-2D4E-42FF-9799-A4FDB558ED92}" type="slidenum">
              <a:rPr lang="es-PE" smtClean="0"/>
              <a:pPr/>
              <a:t>‹Nº›</a:t>
            </a:fld>
            <a:endParaRPr lang="es-PE"/>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71D1EAE4-5B6A-4F70-B820-B76560A4CADA}" type="datetimeFigureOut">
              <a:rPr lang="es-PE" smtClean="0"/>
              <a:pPr/>
              <a:t>19/10/2012</a:t>
            </a:fld>
            <a:endParaRPr lang="es-PE"/>
          </a:p>
        </p:txBody>
      </p:sp>
      <p:sp>
        <p:nvSpPr>
          <p:cNvPr id="6" name="5 Marcador de pie de página"/>
          <p:cNvSpPr>
            <a:spLocks noGrp="1"/>
          </p:cNvSpPr>
          <p:nvPr>
            <p:ph type="ftr" sz="quarter" idx="11"/>
          </p:nvPr>
        </p:nvSpPr>
        <p:spPr>
          <a:xfrm>
            <a:off x="457200" y="6480969"/>
            <a:ext cx="4260056" cy="301752"/>
          </a:xfrm>
        </p:spPr>
        <p:txBody>
          <a:bodyPr/>
          <a:lstStyle/>
          <a:p>
            <a:endParaRPr lang="es-PE"/>
          </a:p>
        </p:txBody>
      </p:sp>
      <p:sp>
        <p:nvSpPr>
          <p:cNvPr id="7" name="6 Marcador de número de diapositiva"/>
          <p:cNvSpPr>
            <a:spLocks noGrp="1"/>
          </p:cNvSpPr>
          <p:nvPr>
            <p:ph type="sldNum" sz="quarter" idx="12"/>
          </p:nvPr>
        </p:nvSpPr>
        <p:spPr>
          <a:xfrm>
            <a:off x="7589520" y="6480969"/>
            <a:ext cx="502920" cy="301752"/>
          </a:xfrm>
        </p:spPr>
        <p:txBody>
          <a:bodyPr/>
          <a:lstStyle/>
          <a:p>
            <a:fld id="{36E561F7-2D4E-42FF-9799-A4FDB558ED92}" type="slidenum">
              <a:rPr lang="es-PE" smtClean="0"/>
              <a:pPr/>
              <a:t>‹Nº›</a:t>
            </a:fld>
            <a:endParaRPr lang="es-P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71D1EAE4-5B6A-4F70-B820-B76560A4CADA}" type="datetimeFigureOut">
              <a:rPr lang="es-PE" smtClean="0"/>
              <a:pPr/>
              <a:t>19/10/2012</a:t>
            </a:fld>
            <a:endParaRPr lang="es-PE"/>
          </a:p>
        </p:txBody>
      </p:sp>
      <p:sp>
        <p:nvSpPr>
          <p:cNvPr id="8" name="7 Marcador de pie de página"/>
          <p:cNvSpPr>
            <a:spLocks noGrp="1"/>
          </p:cNvSpPr>
          <p:nvPr>
            <p:ph type="ftr" sz="quarter" idx="11"/>
          </p:nvPr>
        </p:nvSpPr>
        <p:spPr>
          <a:xfrm>
            <a:off x="457200" y="6480969"/>
            <a:ext cx="4261104" cy="301752"/>
          </a:xfrm>
        </p:spPr>
        <p:txBody>
          <a:bodyPr/>
          <a:lstStyle/>
          <a:p>
            <a:endParaRPr lang="es-PE"/>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36E561F7-2D4E-42FF-9799-A4FDB558ED92}" type="slidenum">
              <a:rPr lang="es-PE" smtClean="0"/>
              <a:pPr/>
              <a:t>‹Nº›</a:t>
            </a:fld>
            <a:endParaRPr lang="es-PE"/>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1D1EAE4-5B6A-4F70-B820-B76560A4CADA}" type="datetimeFigureOut">
              <a:rPr lang="es-PE" smtClean="0"/>
              <a:pPr/>
              <a:t>19/10/2012</a:t>
            </a:fld>
            <a:endParaRPr lang="es-PE"/>
          </a:p>
        </p:txBody>
      </p:sp>
      <p:sp>
        <p:nvSpPr>
          <p:cNvPr id="4" name="3 Marcador de pie de página"/>
          <p:cNvSpPr>
            <a:spLocks noGrp="1"/>
          </p:cNvSpPr>
          <p:nvPr>
            <p:ph type="ftr" sz="quarter" idx="11"/>
          </p:nvPr>
        </p:nvSpPr>
        <p:spPr/>
        <p:txBody>
          <a:bodyPr/>
          <a:lstStyle/>
          <a:p>
            <a:endParaRPr lang="es-PE"/>
          </a:p>
        </p:txBody>
      </p:sp>
      <p:sp>
        <p:nvSpPr>
          <p:cNvPr id="5" name="4 Marcador de número de diapositiva"/>
          <p:cNvSpPr>
            <a:spLocks noGrp="1"/>
          </p:cNvSpPr>
          <p:nvPr>
            <p:ph type="sldNum" sz="quarter" idx="12"/>
          </p:nvPr>
        </p:nvSpPr>
        <p:spPr/>
        <p:txBody>
          <a:bodyPr/>
          <a:lstStyle/>
          <a:p>
            <a:fld id="{36E561F7-2D4E-42FF-9799-A4FDB558ED92}" type="slidenum">
              <a:rPr lang="es-PE" smtClean="0"/>
              <a:pPr/>
              <a:t>‹Nº›</a:t>
            </a:fld>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71D1EAE4-5B6A-4F70-B820-B76560A4CADA}" type="datetimeFigureOut">
              <a:rPr lang="es-PE" smtClean="0"/>
              <a:pPr/>
              <a:t>19/10/2012</a:t>
            </a:fld>
            <a:endParaRPr lang="es-PE"/>
          </a:p>
        </p:txBody>
      </p:sp>
      <p:sp>
        <p:nvSpPr>
          <p:cNvPr id="3" name="2 Marcador de pie de página"/>
          <p:cNvSpPr>
            <a:spLocks noGrp="1"/>
          </p:cNvSpPr>
          <p:nvPr>
            <p:ph type="ftr" sz="quarter" idx="11"/>
          </p:nvPr>
        </p:nvSpPr>
        <p:spPr>
          <a:xfrm>
            <a:off x="457200" y="6481890"/>
            <a:ext cx="4260056" cy="300831"/>
          </a:xfrm>
        </p:spPr>
        <p:txBody>
          <a:bodyPr/>
          <a:lstStyle/>
          <a:p>
            <a:endParaRPr lang="es-PE"/>
          </a:p>
        </p:txBody>
      </p:sp>
      <p:sp>
        <p:nvSpPr>
          <p:cNvPr id="4" name="3 Marcador de número de diapositiva"/>
          <p:cNvSpPr>
            <a:spLocks noGrp="1"/>
          </p:cNvSpPr>
          <p:nvPr>
            <p:ph type="sldNum" sz="quarter" idx="12"/>
          </p:nvPr>
        </p:nvSpPr>
        <p:spPr>
          <a:xfrm>
            <a:off x="7589520" y="6480969"/>
            <a:ext cx="502920" cy="301752"/>
          </a:xfrm>
        </p:spPr>
        <p:txBody>
          <a:bodyPr/>
          <a:lstStyle/>
          <a:p>
            <a:fld id="{36E561F7-2D4E-42FF-9799-A4FDB558ED92}" type="slidenum">
              <a:rPr lang="es-PE" smtClean="0"/>
              <a:pPr/>
              <a:t>‹Nº›</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71D1EAE4-5B6A-4F70-B820-B76560A4CADA}" type="datetimeFigureOut">
              <a:rPr lang="es-PE" smtClean="0"/>
              <a:pPr/>
              <a:t>19/10/2012</a:t>
            </a:fld>
            <a:endParaRPr lang="es-PE"/>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PE"/>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36E561F7-2D4E-42FF-9799-A4FDB558ED92}" type="slidenum">
              <a:rPr lang="es-PE" smtClean="0"/>
              <a:pPr/>
              <a:t>‹Nº›</a:t>
            </a:fld>
            <a:endParaRPr lang="es-PE"/>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71D1EAE4-5B6A-4F70-B820-B76560A4CADA}" type="datetimeFigureOut">
              <a:rPr lang="es-PE" smtClean="0"/>
              <a:pPr/>
              <a:t>19/10/2012</a:t>
            </a:fld>
            <a:endParaRPr lang="es-PE"/>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PE"/>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36E561F7-2D4E-42FF-9799-A4FDB558ED92}" type="slidenum">
              <a:rPr lang="es-PE" smtClean="0"/>
              <a:pPr/>
              <a:t>‹Nº›</a:t>
            </a:fld>
            <a:endParaRPr lang="es-PE"/>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1D1EAE4-5B6A-4F70-B820-B76560A4CADA}" type="datetimeFigureOut">
              <a:rPr lang="es-PE" smtClean="0"/>
              <a:pPr/>
              <a:t>19/10/2012</a:t>
            </a:fld>
            <a:endParaRPr lang="es-PE"/>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PE"/>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6E561F7-2D4E-42FF-9799-A4FDB558ED92}" type="slidenum">
              <a:rPr lang="es-PE" smtClean="0"/>
              <a:pPr/>
              <a:t>‹Nº›</a:t>
            </a:fld>
            <a:endParaRPr lang="es-PE"/>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596" y="776288"/>
            <a:ext cx="8174860" cy="1470025"/>
          </a:xfrm>
        </p:spPr>
        <p:txBody>
          <a:bodyPr/>
          <a:lstStyle/>
          <a:p>
            <a:r>
              <a:rPr lang="es-ES_tradnl" dirty="0" smtClean="0">
                <a:latin typeface="Kristen ITC" pitchFamily="66" charset="0"/>
              </a:rPr>
              <a:t>Violencia familiar</a:t>
            </a:r>
            <a:endParaRPr lang="es-PE" dirty="0">
              <a:latin typeface="Kristen ITC" pitchFamily="66" charset="0"/>
            </a:endParaRPr>
          </a:p>
        </p:txBody>
      </p:sp>
      <p:sp>
        <p:nvSpPr>
          <p:cNvPr id="3" name="2 Subtítulo"/>
          <p:cNvSpPr>
            <a:spLocks noGrp="1"/>
          </p:cNvSpPr>
          <p:nvPr>
            <p:ph type="subTitle" idx="1"/>
          </p:nvPr>
        </p:nvSpPr>
        <p:spPr>
          <a:xfrm>
            <a:off x="3428992" y="2250280"/>
            <a:ext cx="5174464" cy="4321992"/>
          </a:xfrm>
        </p:spPr>
        <p:txBody>
          <a:bodyPr>
            <a:normAutofit/>
          </a:bodyPr>
          <a:lstStyle/>
          <a:p>
            <a:r>
              <a:rPr lang="es-ES_tradnl" sz="32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Kristen ITC" pitchFamily="66" charset="0"/>
                <a:ea typeface="+mj-ea"/>
                <a:cs typeface="+mj-cs"/>
              </a:rPr>
              <a:t>Curso:</a:t>
            </a:r>
          </a:p>
          <a:p>
            <a:r>
              <a:rPr lang="es-ES_tradnl" sz="32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Kristen ITC" pitchFamily="66" charset="0"/>
                <a:ea typeface="+mj-ea"/>
                <a:cs typeface="+mj-cs"/>
              </a:rPr>
              <a:t>p.f.r.h</a:t>
            </a:r>
          </a:p>
          <a:p>
            <a:r>
              <a:rPr lang="es-ES_tradnl" sz="32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Kristen ITC" pitchFamily="66" charset="0"/>
                <a:ea typeface="+mj-ea"/>
                <a:cs typeface="+mj-cs"/>
              </a:rPr>
              <a:t>Nombre :</a:t>
            </a:r>
          </a:p>
          <a:p>
            <a:r>
              <a:rPr lang="es-ES_tradnl" sz="32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Kristen ITC" pitchFamily="66" charset="0"/>
                <a:ea typeface="+mj-ea"/>
                <a:cs typeface="+mj-cs"/>
              </a:rPr>
              <a:t>Karla </a:t>
            </a:r>
            <a:r>
              <a:rPr lang="es-ES_tradnl" sz="3200" dirty="0" err="1"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Kristen ITC" pitchFamily="66" charset="0"/>
                <a:ea typeface="+mj-ea"/>
                <a:cs typeface="+mj-cs"/>
              </a:rPr>
              <a:t>Tarazona</a:t>
            </a:r>
            <a:endParaRPr lang="es-ES_tradnl" sz="32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Kristen ITC" pitchFamily="66" charset="0"/>
              <a:ea typeface="+mj-ea"/>
              <a:cs typeface="+mj-cs"/>
            </a:endParaRPr>
          </a:p>
          <a:p>
            <a:r>
              <a:rPr lang="es-ES_tradnl" sz="32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Kristen ITC" pitchFamily="66" charset="0"/>
                <a:ea typeface="+mj-ea"/>
                <a:cs typeface="+mj-cs"/>
              </a:rPr>
              <a:t>Profesor</a:t>
            </a:r>
            <a:r>
              <a:rPr lang="es-ES_tradnl" sz="32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Kristen ITC" pitchFamily="66" charset="0"/>
                <a:ea typeface="+mj-ea"/>
                <a:cs typeface="+mj-cs"/>
              </a:rPr>
              <a:t>:</a:t>
            </a:r>
          </a:p>
          <a:p>
            <a:r>
              <a:rPr lang="es-ES_tradnl" sz="32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Kristen ITC" pitchFamily="66" charset="0"/>
                <a:ea typeface="+mj-ea"/>
                <a:cs typeface="+mj-cs"/>
              </a:rPr>
              <a:t>Luis Miranda</a:t>
            </a:r>
          </a:p>
          <a:p>
            <a:endParaRPr lang="es-ES_tradnl" sz="32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Kristen ITC" pitchFamily="66" charset="0"/>
              <a:ea typeface="+mj-ea"/>
              <a:cs typeface="+mj-cs"/>
            </a:endParaRPr>
          </a:p>
          <a:p>
            <a:endParaRPr lang="es-PE" sz="32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Kristen ITC" pitchFamily="66" charset="0"/>
              <a:ea typeface="+mj-ea"/>
              <a:cs typeface="+mj-cs"/>
            </a:endParaRPr>
          </a:p>
        </p:txBody>
      </p:sp>
      <p:sp>
        <p:nvSpPr>
          <p:cNvPr id="4" name="3 Nube"/>
          <p:cNvSpPr/>
          <p:nvPr/>
        </p:nvSpPr>
        <p:spPr>
          <a:xfrm>
            <a:off x="285720" y="500042"/>
            <a:ext cx="3214710" cy="228601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5400" dirty="0" smtClean="0">
                <a:solidFill>
                  <a:schemeClr val="tx1">
                    <a:lumMod val="75000"/>
                  </a:schemeClr>
                </a:solidFill>
                <a:latin typeface="Kristen ITC" pitchFamily="66" charset="0"/>
              </a:rPr>
              <a:t>2012</a:t>
            </a:r>
            <a:endParaRPr lang="es-PE" sz="5400" dirty="0">
              <a:solidFill>
                <a:schemeClr val="tx1">
                  <a:lumMod val="75000"/>
                </a:schemeClr>
              </a:solidFill>
              <a:latin typeface="Kristen ITC" pitchFamily="66" charset="0"/>
            </a:endParaRPr>
          </a:p>
        </p:txBody>
      </p:sp>
      <p:pic>
        <p:nvPicPr>
          <p:cNvPr id="24578" name="Picture 2" descr="http://t0.gstatic.com/images?q=tbn:ANd9GcRdm7TcWbZWVRb53uYs018ak9hcljGzXTPGCjJKCKdDrFd_LzvvIg"/>
          <p:cNvPicPr>
            <a:picLocks noChangeAspect="1" noChangeArrowheads="1"/>
          </p:cNvPicPr>
          <p:nvPr/>
        </p:nvPicPr>
        <p:blipFill>
          <a:blip r:embed="rId2"/>
          <a:srcRect/>
          <a:stretch>
            <a:fillRect/>
          </a:stretch>
        </p:blipFill>
        <p:spPr bwMode="auto">
          <a:xfrm>
            <a:off x="2786050" y="2928934"/>
            <a:ext cx="2571768" cy="2571768"/>
          </a:xfrm>
          <a:prstGeom prst="rect">
            <a:avLst/>
          </a:prstGeom>
          <a:noFill/>
          <a:effectLst>
            <a:glow rad="228600">
              <a:schemeClr val="accent1">
                <a:satMod val="175000"/>
                <a:alpha val="40000"/>
              </a:schemeClr>
            </a:glow>
            <a:reflection blurRad="6350" stA="50000" endA="300" endPos="5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8" dur="1000"/>
                                        <p:tgtEl>
                                          <p:spTgt spid="3">
                                            <p:txEl>
                                              <p:pRg st="0" end="0"/>
                                            </p:txEl>
                                          </p:spTgt>
                                        </p:tgtEl>
                                      </p:cBhvr>
                                    </p:animEffect>
                                  </p:childTnLst>
                                </p:cTn>
                              </p:par>
                              <p:par>
                                <p:cTn id="19" presetID="48" presetClass="entr" presetSubtype="0" accel="5000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2" dur="1000" fill="hold"/>
                                        <p:tgtEl>
                                          <p:spTgt spid="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4" dur="1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mph" presetSubtype="0" fill="hold" nodeType="clickEffect">
                                  <p:stCondLst>
                                    <p:cond delay="0"/>
                                  </p:stCondLst>
                                  <p:childTnLst>
                                    <p:animEffect transition="out" filter="fade">
                                      <p:cBhvr>
                                        <p:cTn id="28" dur="500" tmFilter="0, 0; .2, .5; .8, .5; 1, 0"/>
                                        <p:tgtEl>
                                          <p:spTgt spid="3">
                                            <p:txEl>
                                              <p:pRg st="2" end="2"/>
                                            </p:txEl>
                                          </p:spTgt>
                                        </p:tgtEl>
                                      </p:cBhvr>
                                    </p:animEffect>
                                    <p:animScale>
                                      <p:cBhvr>
                                        <p:cTn id="29" dur="250" autoRev="1" fill="hold"/>
                                        <p:tgtEl>
                                          <p:spTgt spid="3">
                                            <p:txEl>
                                              <p:pRg st="2" end="2"/>
                                            </p:txEl>
                                          </p:spTgt>
                                        </p:tgtEl>
                                      </p:cBhvr>
                                      <p:by x="105000" y="105000"/>
                                    </p:animScale>
                                  </p:childTnLst>
                                </p:cTn>
                              </p:par>
                            </p:childTnLst>
                          </p:cTn>
                        </p:par>
                      </p:childTnLst>
                    </p:cTn>
                  </p:par>
                  <p:par>
                    <p:cTn id="30" fill="hold">
                      <p:stCondLst>
                        <p:cond delay="indefinite"/>
                      </p:stCondLst>
                      <p:childTnLst>
                        <p:par>
                          <p:cTn id="31" fill="hold">
                            <p:stCondLst>
                              <p:cond delay="0"/>
                            </p:stCondLst>
                            <p:childTnLst>
                              <p:par>
                                <p:cTn id="32" presetID="11" presetClass="exit" presetSubtype="0" fill="hold" nodeType="clickEffect">
                                  <p:stCondLst>
                                    <p:cond delay="0"/>
                                  </p:stCondLst>
                                  <p:childTnLst>
                                    <p:anim calcmode="discrete" valueType="str">
                                      <p:cBhvr>
                                        <p:cTn id="33" dur="1000"/>
                                        <p:tgtEl>
                                          <p:spTgt spid="3">
                                            <p:txEl>
                                              <p:pRg st="3" end="3"/>
                                            </p:txEl>
                                          </p:spTgt>
                                        </p:tgtEl>
                                        <p:attrNameLst>
                                          <p:attrName>style.visibility</p:attrName>
                                        </p:attrNameLst>
                                      </p:cBhvr>
                                      <p:tavLst>
                                        <p:tav tm="0">
                                          <p:val>
                                            <p:strVal val="hidden"/>
                                          </p:val>
                                        </p:tav>
                                        <p:tav tm="50000">
                                          <p:val>
                                            <p:strVal val="visible"/>
                                          </p:val>
                                        </p:tav>
                                      </p:tavLst>
                                    </p:anim>
                                    <p:set>
                                      <p:cBhvr>
                                        <p:cTn id="34" dur="1" fill="hold">
                                          <p:stCondLst>
                                            <p:cond delay="999"/>
                                          </p:stCondLst>
                                        </p:cTn>
                                        <p:tgtEl>
                                          <p:spTgt spid="3">
                                            <p:txEl>
                                              <p:pRg st="3" end="3"/>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1" presetClass="exit" presetSubtype="0" fill="hold" nodeType="clickEffect">
                                  <p:stCondLst>
                                    <p:cond delay="0"/>
                                  </p:stCondLst>
                                  <p:childTnLst>
                                    <p:anim calcmode="discrete" valueType="str">
                                      <p:cBhvr>
                                        <p:cTn id="38" dur="1000"/>
                                        <p:tgtEl>
                                          <p:spTgt spid="3">
                                            <p:txEl>
                                              <p:pRg st="4" end="4"/>
                                            </p:txEl>
                                          </p:spTgt>
                                        </p:tgtEl>
                                        <p:attrNameLst>
                                          <p:attrName>style.visibility</p:attrName>
                                        </p:attrNameLst>
                                      </p:cBhvr>
                                      <p:tavLst>
                                        <p:tav tm="0">
                                          <p:val>
                                            <p:strVal val="hidden"/>
                                          </p:val>
                                        </p:tav>
                                        <p:tav tm="50000">
                                          <p:val>
                                            <p:strVal val="visible"/>
                                          </p:val>
                                        </p:tav>
                                      </p:tavLst>
                                    </p:anim>
                                    <p:set>
                                      <p:cBhvr>
                                        <p:cTn id="39" dur="1" fill="hold">
                                          <p:stCondLst>
                                            <p:cond delay="999"/>
                                          </p:stCondLst>
                                        </p:cTn>
                                        <p:tgtEl>
                                          <p:spTgt spid="3">
                                            <p:txEl>
                                              <p:pRg st="4" end="4"/>
                                            </p:txEl>
                                          </p:spTgt>
                                        </p:tgtEl>
                                        <p:attrNameLst>
                                          <p:attrName>style.visibility</p:attrName>
                                        </p:attrNameLst>
                                      </p:cBhvr>
                                      <p:to>
                                        <p:strVal val="hidden"/>
                                      </p:to>
                                    </p:set>
                                  </p:childTnLst>
                                </p:cTn>
                              </p:par>
                              <p:par>
                                <p:cTn id="40" presetID="11" presetClass="exit" presetSubtype="0" fill="hold" nodeType="withEffect">
                                  <p:stCondLst>
                                    <p:cond delay="0"/>
                                  </p:stCondLst>
                                  <p:childTnLst>
                                    <p:anim calcmode="discrete" valueType="str">
                                      <p:cBhvr>
                                        <p:cTn id="41" dur="1000"/>
                                        <p:tgtEl>
                                          <p:spTgt spid="3">
                                            <p:txEl>
                                              <p:pRg st="5" end="5"/>
                                            </p:txEl>
                                          </p:spTgt>
                                        </p:tgtEl>
                                        <p:attrNameLst>
                                          <p:attrName>style.visibility</p:attrName>
                                        </p:attrNameLst>
                                      </p:cBhvr>
                                      <p:tavLst>
                                        <p:tav tm="0">
                                          <p:val>
                                            <p:strVal val="hidden"/>
                                          </p:val>
                                        </p:tav>
                                        <p:tav tm="50000">
                                          <p:val>
                                            <p:strVal val="visible"/>
                                          </p:val>
                                        </p:tav>
                                      </p:tavLst>
                                    </p:anim>
                                    <p:set>
                                      <p:cBhvr>
                                        <p:cTn id="42" dur="1" fill="hold">
                                          <p:stCondLst>
                                            <p:cond delay="999"/>
                                          </p:stCondLst>
                                        </p:cTn>
                                        <p:tgtEl>
                                          <p:spTgt spid="3">
                                            <p:txEl>
                                              <p:pRg st="5" end="5"/>
                                            </p:txEl>
                                          </p:spTgt>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6" presetClass="emph" presetSubtype="0" fill="hold" grpId="0" nodeType="clickEffect">
                                  <p:stCondLst>
                                    <p:cond delay="0"/>
                                  </p:stCondLst>
                                  <p:childTnLst>
                                    <p:animEffect transition="out" filter="fade">
                                      <p:cBhvr>
                                        <p:cTn id="46" dur="500" tmFilter="0, 0; .2, .5; .8, .5; 1, 0"/>
                                        <p:tgtEl>
                                          <p:spTgt spid="4"/>
                                        </p:tgtEl>
                                      </p:cBhvr>
                                    </p:animEffect>
                                    <p:animScale>
                                      <p:cBhvr>
                                        <p:cTn id="47" dur="250" autoRev="1" fill="hold"/>
                                        <p:tgtEl>
                                          <p:spTgt spid="4"/>
                                        </p:tgtEl>
                                      </p:cBhvr>
                                      <p:by x="105000" y="105000"/>
                                    </p:animScale>
                                  </p:childTnLst>
                                </p:cTn>
                              </p:par>
                            </p:childTnLst>
                          </p:cTn>
                        </p:par>
                      </p:childTnLst>
                    </p:cTn>
                  </p:par>
                  <p:par>
                    <p:cTn id="48" fill="hold">
                      <p:stCondLst>
                        <p:cond delay="indefinite"/>
                      </p:stCondLst>
                      <p:childTnLst>
                        <p:par>
                          <p:cTn id="49" fill="hold">
                            <p:stCondLst>
                              <p:cond delay="0"/>
                            </p:stCondLst>
                            <p:childTnLst>
                              <p:par>
                                <p:cTn id="50" presetID="48" presetClass="entr" presetSubtype="0" accel="50000" fill="hold" grpId="1" nodeType="click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3"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54" dur="1000" fill="hold"/>
                                        <p:tgtEl>
                                          <p:spTgt spid="4"/>
                                        </p:tgtEl>
                                        <p:attrNameLst>
                                          <p:attrName>ppt_y</p:attrName>
                                        </p:attrNameLst>
                                      </p:cBhvr>
                                      <p:tavLst>
                                        <p:tav tm="0">
                                          <p:val>
                                            <p:strVal val="#ppt_y"/>
                                          </p:val>
                                        </p:tav>
                                        <p:tav tm="100000">
                                          <p:val>
                                            <p:strVal val="#ppt_y"/>
                                          </p:val>
                                        </p:tav>
                                      </p:tavLst>
                                    </p:anim>
                                    <p:animEffect transition="in" filter="fade">
                                      <p:cBhvr>
                                        <p:cTn id="55" dur="1000"/>
                                        <p:tgtEl>
                                          <p:spTgt spid="4"/>
                                        </p:tgtEl>
                                      </p:cBhvr>
                                    </p:animEffect>
                                  </p:childTnLst>
                                </p:cTn>
                              </p:par>
                            </p:childTnLst>
                          </p:cTn>
                        </p:par>
                      </p:childTnLst>
                    </p:cTn>
                  </p:par>
                  <p:par>
                    <p:cTn id="56" fill="hold">
                      <p:stCondLst>
                        <p:cond delay="indefinite"/>
                      </p:stCondLst>
                      <p:childTnLst>
                        <p:par>
                          <p:cTn id="57" fill="hold">
                            <p:stCondLst>
                              <p:cond delay="0"/>
                            </p:stCondLst>
                            <p:childTnLst>
                              <p:par>
                                <p:cTn id="58" presetID="48" presetClass="entr" presetSubtype="0" accel="50000" fill="hold" nodeType="clickEffect">
                                  <p:stCondLst>
                                    <p:cond delay="0"/>
                                  </p:stCondLst>
                                  <p:childTnLst>
                                    <p:set>
                                      <p:cBhvr>
                                        <p:cTn id="59" dur="1" fill="hold">
                                          <p:stCondLst>
                                            <p:cond delay="0"/>
                                          </p:stCondLst>
                                        </p:cTn>
                                        <p:tgtEl>
                                          <p:spTgt spid="24578"/>
                                        </p:tgtEl>
                                        <p:attrNameLst>
                                          <p:attrName>style.visibility</p:attrName>
                                        </p:attrNameLst>
                                      </p:cBhvr>
                                      <p:to>
                                        <p:strVal val="visible"/>
                                      </p:to>
                                    </p:set>
                                    <p:anim calcmode="lin" valueType="num">
                                      <p:cBhvr>
                                        <p:cTn id="60" dur="1000" fill="hold"/>
                                        <p:tgtEl>
                                          <p:spTgt spid="2457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1" dur="1000" fill="hold"/>
                                        <p:tgtEl>
                                          <p:spTgt spid="24578"/>
                                        </p:tgtEl>
                                        <p:attrNameLst>
                                          <p:attrName>ppt_x</p:attrName>
                                        </p:attrNameLst>
                                      </p:cBhvr>
                                      <p:tavLst>
                                        <p:tav tm="0">
                                          <p:val>
                                            <p:fltVal val="-1"/>
                                          </p:val>
                                        </p:tav>
                                        <p:tav tm="50000">
                                          <p:val>
                                            <p:fltVal val="0.95"/>
                                          </p:val>
                                        </p:tav>
                                        <p:tav tm="100000">
                                          <p:val>
                                            <p:strVal val="#ppt_x"/>
                                          </p:val>
                                        </p:tav>
                                      </p:tavLst>
                                    </p:anim>
                                    <p:anim calcmode="lin" valueType="num">
                                      <p:cBhvr>
                                        <p:cTn id="62" dur="1000" fill="hold"/>
                                        <p:tgtEl>
                                          <p:spTgt spid="24578"/>
                                        </p:tgtEl>
                                        <p:attrNameLst>
                                          <p:attrName>ppt_y</p:attrName>
                                        </p:attrNameLst>
                                      </p:cBhvr>
                                      <p:tavLst>
                                        <p:tav tm="0">
                                          <p:val>
                                            <p:strVal val="#ppt_y"/>
                                          </p:val>
                                        </p:tav>
                                        <p:tav tm="100000">
                                          <p:val>
                                            <p:strVal val="#ppt_y"/>
                                          </p:val>
                                        </p:tav>
                                      </p:tavLst>
                                    </p:anim>
                                    <p:animEffect transition="in" filter="fade">
                                      <p:cBhvr>
                                        <p:cTn id="63" dur="10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1.bp.blogspot.com/_iWrYkbfuEx4/TCQZOgGElCI/AAAAAAAAAZU/Nhdkdivz1pc/s1600/violencia+fam.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1 Título"/>
          <p:cNvSpPr>
            <a:spLocks noGrp="1"/>
          </p:cNvSpPr>
          <p:nvPr>
            <p:ph type="title"/>
          </p:nvPr>
        </p:nvSpPr>
        <p:spPr/>
        <p:txBody>
          <a:bodyPr/>
          <a:lstStyle/>
          <a:p>
            <a:endParaRPr lang="es-PE" dirty="0"/>
          </a:p>
        </p:txBody>
      </p:sp>
      <p:sp>
        <p:nvSpPr>
          <p:cNvPr id="3" name="2 Marcador de contenido"/>
          <p:cNvSpPr>
            <a:spLocks noGrp="1"/>
          </p:cNvSpPr>
          <p:nvPr>
            <p:ph idx="1"/>
          </p:nvPr>
        </p:nvSpPr>
        <p:spPr>
          <a:xfrm>
            <a:off x="457200" y="714356"/>
            <a:ext cx="8472518" cy="5740452"/>
          </a:xfrm>
        </p:spPr>
        <p:txBody>
          <a:bodyPr>
            <a:normAutofit lnSpcReduction="10000"/>
          </a:bodyPr>
          <a:lstStyle/>
          <a:p>
            <a:r>
              <a:rPr lang="es-PE" b="1" dirty="0">
                <a:solidFill>
                  <a:schemeClr val="accent3">
                    <a:lumMod val="60000"/>
                    <a:lumOff val="40000"/>
                  </a:schemeClr>
                </a:solidFill>
              </a:rPr>
              <a:t>¿Por qué estas situaciones </a:t>
            </a:r>
            <a:r>
              <a:rPr lang="es-PE" b="1" dirty="0" smtClean="0">
                <a:solidFill>
                  <a:schemeClr val="accent3">
                    <a:lumMod val="60000"/>
                    <a:lumOff val="40000"/>
                  </a:schemeClr>
                </a:solidFill>
              </a:rPr>
              <a:t>continúan?</a:t>
            </a:r>
            <a:endParaRPr lang="es-PE" dirty="0">
              <a:solidFill>
                <a:schemeClr val="accent3">
                  <a:lumMod val="60000"/>
                  <a:lumOff val="40000"/>
                </a:schemeClr>
              </a:solidFill>
            </a:endParaRPr>
          </a:p>
          <a:p>
            <a:r>
              <a:rPr lang="es-PE" dirty="0">
                <a:solidFill>
                  <a:srgbClr val="CC66FF"/>
                </a:solidFill>
              </a:rPr>
              <a:t>En cuanto al punto de los motivos por lo que una relación continúa pueden pensarse dos corrientes básicas. </a:t>
            </a:r>
          </a:p>
          <a:p>
            <a:r>
              <a:rPr lang="es-PE" dirty="0">
                <a:solidFill>
                  <a:srgbClr val="CC66FF"/>
                </a:solidFill>
              </a:rPr>
              <a:t>La postura tradicional, que plantea que al vivir atemorizadas por represalias, los golpes, por la posible quita del sustento económico,  las órdenes irracionales y los  permanentes castigos, manifiestan un estado general de confusión y desorganización, llegando a sentirse ellas mismas culpables por la situación.</a:t>
            </a:r>
          </a:p>
          <a:p>
            <a:endParaRPr lang="es-PE"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par>
                                <p:cTn id="11" presetID="34"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from="(-#ppt_w/2)" to="(#ppt_x)" calcmode="lin" valueType="num">
                                      <p:cBhvr>
                                        <p:cTn id="13" dur="600" fill="hold">
                                          <p:stCondLst>
                                            <p:cond delay="0"/>
                                          </p:stCondLst>
                                        </p:cTn>
                                        <p:tgtEl>
                                          <p:spTgt spid="3">
                                            <p:txEl>
                                              <p:pRg st="1" end="1"/>
                                            </p:txEl>
                                          </p:spTgt>
                                        </p:tgtEl>
                                        <p:attrNameLst>
                                          <p:attrName>ppt_x</p:attrName>
                                        </p:attrNameLst>
                                      </p:cBhvr>
                                    </p:anim>
                                    <p:anim from="0" to="-1.0" calcmode="lin" valueType="num">
                                      <p:cBhvr>
                                        <p:cTn id="14" dur="200" decel="50000" autoRev="1" fill="hold">
                                          <p:stCondLst>
                                            <p:cond delay="600"/>
                                          </p:stCondLst>
                                        </p:cTn>
                                        <p:tgtEl>
                                          <p:spTgt spid="3">
                                            <p:txEl>
                                              <p:pRg st="1" end="1"/>
                                            </p:txEl>
                                          </p:spTgt>
                                        </p:tgtEl>
                                        <p:attrNameLst>
                                          <p:attrName>xshear</p:attrName>
                                        </p:attrNameLst>
                                      </p:cBhvr>
                                    </p:anim>
                                    <p:animScale>
                                      <p:cBhvr>
                                        <p:cTn id="15" dur="200" decel="100000" autoRev="1" fill="hold">
                                          <p:stCondLst>
                                            <p:cond delay="600"/>
                                          </p:stCondLst>
                                        </p:cTn>
                                        <p:tgtEl>
                                          <p:spTgt spid="3">
                                            <p:txEl>
                                              <p:pRg st="1" end="1"/>
                                            </p:txEl>
                                          </p:spTgt>
                                        </p:tgtEl>
                                      </p:cBhvr>
                                      <p:from x="100000" y="100000"/>
                                      <p:to x="80000" y="100000"/>
                                    </p:animScale>
                                    <p:anim by="(#ppt_h/3+#ppt_w*0.1)" calcmode="lin" valueType="num">
                                      <p:cBhvr additive="sum">
                                        <p:cTn id="16" dur="200" decel="100000" autoRev="1" fill="hold">
                                          <p:stCondLst>
                                            <p:cond delay="600"/>
                                          </p:stCondLst>
                                        </p:cTn>
                                        <p:tgtEl>
                                          <p:spTgt spid="3">
                                            <p:txEl>
                                              <p:pRg st="1" end="1"/>
                                            </p:txEl>
                                          </p:spTgt>
                                        </p:tgtEl>
                                        <p:attrNameLst>
                                          <p:attrName>ppt_x</p:attrName>
                                        </p:attrNameLst>
                                      </p:cBhvr>
                                    </p:anim>
                                  </p:childTnLst>
                                </p:cTn>
                              </p:par>
                              <p:par>
                                <p:cTn id="17" presetID="34"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from="(-#ppt_w/2)" to="(#ppt_x)" calcmode="lin" valueType="num">
                                      <p:cBhvr>
                                        <p:cTn id="19" dur="600" fill="hold">
                                          <p:stCondLst>
                                            <p:cond delay="0"/>
                                          </p:stCondLst>
                                        </p:cTn>
                                        <p:tgtEl>
                                          <p:spTgt spid="3">
                                            <p:txEl>
                                              <p:pRg st="2" end="2"/>
                                            </p:txEl>
                                          </p:spTgt>
                                        </p:tgtEl>
                                        <p:attrNameLst>
                                          <p:attrName>ppt_x</p:attrName>
                                        </p:attrNameLst>
                                      </p:cBhvr>
                                    </p:anim>
                                    <p:anim from="0" to="-1.0" calcmode="lin" valueType="num">
                                      <p:cBhvr>
                                        <p:cTn id="20" dur="200" decel="50000" autoRev="1" fill="hold">
                                          <p:stCondLst>
                                            <p:cond delay="600"/>
                                          </p:stCondLst>
                                        </p:cTn>
                                        <p:tgtEl>
                                          <p:spTgt spid="3">
                                            <p:txEl>
                                              <p:pRg st="2" end="2"/>
                                            </p:txEl>
                                          </p:spTgt>
                                        </p:tgtEl>
                                        <p:attrNameLst>
                                          <p:attrName>xshear</p:attrName>
                                        </p:attrNameLst>
                                      </p:cBhvr>
                                    </p:anim>
                                    <p:animScale>
                                      <p:cBhvr>
                                        <p:cTn id="21" dur="200" decel="100000" autoRev="1" fill="hold">
                                          <p:stCondLst>
                                            <p:cond delay="600"/>
                                          </p:stCondLst>
                                        </p:cTn>
                                        <p:tgtEl>
                                          <p:spTgt spid="3">
                                            <p:txEl>
                                              <p:pRg st="2" end="2"/>
                                            </p:txEl>
                                          </p:spTgt>
                                        </p:tgtEl>
                                      </p:cBhvr>
                                      <p:from x="100000" y="100000"/>
                                      <p:to x="80000" y="100000"/>
                                    </p:animScale>
                                    <p:anim by="(#ppt_h/3+#ppt_w*0.1)" calcmode="lin" valueType="num">
                                      <p:cBhvr additive="sum">
                                        <p:cTn id="22" dur="200" decel="100000" autoRev="1" fill="hold">
                                          <p:stCondLst>
                                            <p:cond delay="600"/>
                                          </p:stCondLst>
                                        </p:cTn>
                                        <p:tgtEl>
                                          <p:spTgt spid="3">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PE"/>
          </a:p>
        </p:txBody>
      </p:sp>
      <p:sp>
        <p:nvSpPr>
          <p:cNvPr id="3" name="2 Marcador de contenido"/>
          <p:cNvSpPr>
            <a:spLocks noGrp="1"/>
          </p:cNvSpPr>
          <p:nvPr>
            <p:ph idx="1"/>
          </p:nvPr>
        </p:nvSpPr>
        <p:spPr>
          <a:xfrm>
            <a:off x="500034" y="642918"/>
            <a:ext cx="4929222" cy="5811890"/>
          </a:xfrm>
        </p:spPr>
        <p:txBody>
          <a:bodyPr>
            <a:normAutofit fontScale="77500" lnSpcReduction="20000"/>
          </a:bodyPr>
          <a:lstStyle/>
          <a:p>
            <a:r>
              <a:rPr lang="es-PE" b="1" dirty="0">
                <a:solidFill>
                  <a:srgbClr val="00B0F0"/>
                </a:solidFill>
              </a:rPr>
              <a:t>Violencia hacia los niños</a:t>
            </a:r>
            <a:endParaRPr lang="es-PE" dirty="0">
              <a:solidFill>
                <a:srgbClr val="00B0F0"/>
              </a:solidFill>
            </a:endParaRPr>
          </a:p>
          <a:p>
            <a:r>
              <a:rPr lang="es-PE" dirty="0">
                <a:solidFill>
                  <a:schemeClr val="accent4">
                    <a:lumMod val="40000"/>
                    <a:lumOff val="60000"/>
                  </a:schemeClr>
                </a:solidFill>
              </a:rPr>
              <a:t>En el caso de los niños como en otros casos de violencia, también se da una relación de vulnerabilidad. Claramente los menores muestran inferiores recursos para defenderse de lo que lo haría un adulto. En este sentido el riesgo sería mayor porque se trata de un sujeto en constitución. Además se debe considerar el daño emocional y los efectos a corto y a largo plazo que provocan los maltratos.</a:t>
            </a:r>
          </a:p>
          <a:p>
            <a:endParaRPr lang="es-PE" dirty="0"/>
          </a:p>
        </p:txBody>
      </p:sp>
      <p:pic>
        <p:nvPicPr>
          <p:cNvPr id="14340" name="Picture 4" descr="http://t1.gstatic.com/images?q=tbn:ANd9GcRNzIrsQYOrqqkrKWtuURIzUTCu7CKxyzOcWXnvpaPE0BHJFWUPnw"/>
          <p:cNvPicPr>
            <a:picLocks noChangeAspect="1" noChangeArrowheads="1"/>
          </p:cNvPicPr>
          <p:nvPr/>
        </p:nvPicPr>
        <p:blipFill>
          <a:blip r:embed="rId2"/>
          <a:srcRect/>
          <a:stretch>
            <a:fillRect/>
          </a:stretch>
        </p:blipFill>
        <p:spPr bwMode="auto">
          <a:xfrm>
            <a:off x="5715008" y="2428868"/>
            <a:ext cx="2569192" cy="2057401"/>
          </a:xfrm>
          <a:prstGeom prst="rect">
            <a:avLst/>
          </a:prstGeom>
          <a:noFill/>
          <a:effectLst>
            <a:glow rad="228600">
              <a:schemeClr val="accent1">
                <a:satMod val="175000"/>
                <a:alpha val="40000"/>
              </a:schemeClr>
            </a:glow>
            <a:reflection blurRad="6350" stA="50000" endA="300" endPos="5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29514 -0.48843 C 0.28386 -0.49329 0.28854 -0.49097 0.28056 -0.49491 C 0.2592 -0.49352 0.23611 -0.49931 0.22101 -0.47546 C 0.21441 -0.46505 0.20712 -0.45255 0.20156 -0.44097 C 0.19879 -0.43542 0.19636 -0.4294 0.19358 -0.42384 C 0.19254 -0.42153 0.19028 -0.41736 0.19028 -0.41736 C 0.18038 -0.37639 0.17379 -0.33472 0.16771 -0.29259 C 0.16597 -0.19607 0.17431 -0.09607 0.15486 -0.00232 C 0.15278 0.02431 0.15104 0.03935 0.15 0.06852 C 0.14792 0.05393 0.14531 0.0375 0.13872 0.02569 C 0.13542 0.00231 0.1217 -0.01944 0.10486 -0.02824 C 0.09948 -0.03102 0.0941 -0.03403 0.08872 -0.03681 C 0.08559 -0.03843 0.07899 -0.04097 0.07899 -0.04097 C 0.07136 -0.04005 0.06267 -0.04236 0.05642 -0.03681 C 0.05452 -0.03519 0.0533 -0.03218 0.05156 -0.03032 C 0.04792 -0.02639 0.0434 -0.02431 0.04028 -0.01944 C 0.02726 -2.96296E-6 0.02535 0.02731 0.02101 0.05139 C 0.02153 0.06065 0.02257 0.08866 0.02257 0.0794 C 0.02257 0.06273 0.02535 0.04421 0.01927 0.02986 C 0.01458 0.01875 0.01302 0.01759 0.00799 0.00833 C 0.00695 0.00625 0.00642 0.00347 0.00486 0.00185 C 0.00347 0.00046 2.77778E-7 -0.00023 2.77778E-7 -0.00023 " pathEditMode="relative" ptsTypes="fffffffffffffffffffffA">
                                      <p:cBhvr>
                                        <p:cTn id="6" dur="2000" fill="hold"/>
                                        <p:tgtEl>
                                          <p:spTgt spid="1434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8" presetClass="entr" presetSubtype="0" accel="5000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4" dur="1000"/>
                                        <p:tgtEl>
                                          <p:spTgt spid="3">
                                            <p:txEl>
                                              <p:pRg st="0" end="0"/>
                                            </p:txEl>
                                          </p:spTgt>
                                        </p:tgtEl>
                                      </p:cBhvr>
                                    </p:animEffect>
                                  </p:childTnLst>
                                </p:cTn>
                              </p:par>
                              <p:par>
                                <p:cTn id="15" presetID="48" presetClass="entr" presetSubtype="0" accel="5000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1000" fill="hold"/>
                                        <p:tgtEl>
                                          <p:spTgt spid="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8" dur="1000" fill="hold"/>
                                        <p:tgtEl>
                                          <p:spTgt spid="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0"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4643438" y="1666526"/>
            <a:ext cx="4043362" cy="262276"/>
          </a:xfrm>
        </p:spPr>
        <p:txBody>
          <a:bodyPr>
            <a:normAutofit fontScale="90000"/>
          </a:bodyPr>
          <a:lstStyle/>
          <a:p>
            <a:endParaRPr lang="es-PE" dirty="0"/>
          </a:p>
        </p:txBody>
      </p:sp>
      <p:sp>
        <p:nvSpPr>
          <p:cNvPr id="3" name="2 Marcador de contenido"/>
          <p:cNvSpPr>
            <a:spLocks noGrp="1"/>
          </p:cNvSpPr>
          <p:nvPr>
            <p:ph idx="1"/>
          </p:nvPr>
        </p:nvSpPr>
        <p:spPr>
          <a:xfrm>
            <a:off x="3143240" y="785794"/>
            <a:ext cx="5715040" cy="5669014"/>
          </a:xfrm>
        </p:spPr>
        <p:txBody>
          <a:bodyPr>
            <a:normAutofit/>
          </a:bodyPr>
          <a:lstStyle/>
          <a:p>
            <a:r>
              <a:rPr lang="es-PE" dirty="0">
                <a:solidFill>
                  <a:schemeClr val="accent3">
                    <a:lumMod val="60000"/>
                    <a:lumOff val="40000"/>
                  </a:schemeClr>
                </a:solidFill>
              </a:rPr>
              <a:t>Son </a:t>
            </a:r>
            <a:r>
              <a:rPr lang="es-PE" dirty="0" smtClean="0">
                <a:solidFill>
                  <a:schemeClr val="accent3">
                    <a:lumMod val="60000"/>
                    <a:lumOff val="40000"/>
                  </a:schemeClr>
                </a:solidFill>
              </a:rPr>
              <a:t>muchas las </a:t>
            </a:r>
            <a:r>
              <a:rPr lang="es-PE" dirty="0">
                <a:solidFill>
                  <a:schemeClr val="accent3">
                    <a:lumMod val="60000"/>
                    <a:lumOff val="40000"/>
                  </a:schemeClr>
                </a:solidFill>
              </a:rPr>
              <a:t>formas la violencia familiar. Puede pensarse en violencia hacia los mayores, entre cónyuges, hacia los niños, las mujeres, los hombres, los discapacitados, etc. </a:t>
            </a:r>
            <a:r>
              <a:rPr lang="es-PE" dirty="0" smtClean="0">
                <a:solidFill>
                  <a:schemeClr val="accent3">
                    <a:lumMod val="60000"/>
                    <a:lumOff val="40000"/>
                  </a:schemeClr>
                </a:solidFill>
              </a:rPr>
              <a:t>la </a:t>
            </a:r>
            <a:r>
              <a:rPr lang="es-PE" dirty="0">
                <a:solidFill>
                  <a:schemeClr val="accent3">
                    <a:lumMod val="60000"/>
                    <a:lumOff val="40000"/>
                  </a:schemeClr>
                </a:solidFill>
              </a:rPr>
              <a:t>mayoría de las veces se trata de los adultos hacia una o varios individuos</a:t>
            </a:r>
            <a:r>
              <a:rPr lang="es-PE" dirty="0" smtClean="0">
                <a:solidFill>
                  <a:schemeClr val="accent3">
                    <a:lumMod val="60000"/>
                    <a:lumOff val="40000"/>
                  </a:schemeClr>
                </a:solidFill>
              </a:rPr>
              <a:t>.</a:t>
            </a:r>
            <a:endParaRPr lang="es-PE" dirty="0">
              <a:solidFill>
                <a:schemeClr val="accent3">
                  <a:lumMod val="60000"/>
                  <a:lumOff val="40000"/>
                </a:schemeClr>
              </a:solidFill>
            </a:endParaRPr>
          </a:p>
          <a:p>
            <a:endParaRPr lang="es-PE" dirty="0"/>
          </a:p>
        </p:txBody>
      </p:sp>
      <p:pic>
        <p:nvPicPr>
          <p:cNvPr id="23554" name="Picture 2" descr="http://t3.gstatic.com/images?q=tbn:ANd9GcQSj-vsebD2o0A0Aac9vJcI_J3WrAsDbDQuyZdt-eH_EADqzFAymg"/>
          <p:cNvPicPr>
            <a:picLocks noChangeAspect="1" noChangeArrowheads="1"/>
          </p:cNvPicPr>
          <p:nvPr/>
        </p:nvPicPr>
        <p:blipFill>
          <a:blip r:embed="rId2"/>
          <a:srcRect r="10325" b="20620"/>
          <a:stretch>
            <a:fillRect/>
          </a:stretch>
        </p:blipFill>
        <p:spPr bwMode="auto">
          <a:xfrm>
            <a:off x="857224" y="1428736"/>
            <a:ext cx="1571636" cy="2071702"/>
          </a:xfrm>
          <a:prstGeom prst="rect">
            <a:avLst/>
          </a:prstGeom>
          <a:noFill/>
          <a:effectLst>
            <a:glow rad="228600">
              <a:schemeClr val="accent1">
                <a:satMod val="175000"/>
                <a:alpha val="40000"/>
              </a:schemeClr>
            </a:glo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p:cTn id="7" dur="1000" fill="hold"/>
                                        <p:tgtEl>
                                          <p:spTgt spid="2355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355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3554"/>
                                        </p:tgtEl>
                                        <p:attrNameLst>
                                          <p:attrName>ppt_y</p:attrName>
                                        </p:attrNameLst>
                                      </p:cBhvr>
                                      <p:tavLst>
                                        <p:tav tm="0">
                                          <p:val>
                                            <p:strVal val="#ppt_y"/>
                                          </p:val>
                                        </p:tav>
                                        <p:tav tm="100000">
                                          <p:val>
                                            <p:strVal val="#ppt_y"/>
                                          </p:val>
                                        </p:tav>
                                      </p:tavLst>
                                    </p:anim>
                                    <p:animEffect transition="in" filter="fade">
                                      <p:cBhvr>
                                        <p:cTn id="10" dur="1000"/>
                                        <p:tgtEl>
                                          <p:spTgt spid="23554"/>
                                        </p:tgtEl>
                                      </p:cBhvr>
                                    </p:animEffect>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3">
                                            <p:txEl>
                                              <p:pRg st="0" end="0"/>
                                            </p:txEl>
                                          </p:spTgt>
                                        </p:tgtEl>
                                        <p:attrNameLst>
                                          <p:attrName>ppt_x</p:attrName>
                                        </p:attrNameLst>
                                      </p:cBhvr>
                                    </p:anim>
                                    <p:anim from="0" to="-1.0" calcmode="lin" valueType="num">
                                      <p:cBhvr>
                                        <p:cTn id="16" dur="200" decel="50000" autoRev="1" fill="hold">
                                          <p:stCondLst>
                                            <p:cond delay="600"/>
                                          </p:stCondLst>
                                        </p:cTn>
                                        <p:tgtEl>
                                          <p:spTgt spid="3">
                                            <p:txEl>
                                              <p:pRg st="0" end="0"/>
                                            </p:txEl>
                                          </p:spTgt>
                                        </p:tgtEl>
                                        <p:attrNameLst>
                                          <p:attrName>xshear</p:attrName>
                                        </p:attrNameLst>
                                      </p:cBhvr>
                                    </p:anim>
                                    <p:animScale>
                                      <p:cBhvr>
                                        <p:cTn id="17" dur="200" decel="100000" autoRev="1" fill="hold">
                                          <p:stCondLst>
                                            <p:cond delay="600"/>
                                          </p:stCondLst>
                                        </p:cTn>
                                        <p:tgtEl>
                                          <p:spTgt spid="3">
                                            <p:txEl>
                                              <p:pRg st="0" end="0"/>
                                            </p:txEl>
                                          </p:spTgt>
                                        </p:tgtEl>
                                      </p:cBhvr>
                                      <p:from x="100000" y="100000"/>
                                      <p:to x="80000" y="100000"/>
                                    </p:animScale>
                                    <p:anim by="(#ppt_h/3+#ppt_w*0.1)" calcmode="lin" valueType="num">
                                      <p:cBhvr additive="sum">
                                        <p:cTn id="18"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http://t2.gstatic.com/images?q=tbn:ANd9GcSHOUMI5d1u7ARl5xnjEO6sPmC7aLWliRsJCkq4S8LDFFf4BlLB"/>
          <p:cNvPicPr>
            <a:picLocks noChangeAspect="1" noChangeArrowheads="1"/>
          </p:cNvPicPr>
          <p:nvPr/>
        </p:nvPicPr>
        <p:blipFill>
          <a:blip r:embed="rId2"/>
          <a:srcRect/>
          <a:stretch>
            <a:fillRect/>
          </a:stretch>
        </p:blipFill>
        <p:spPr bwMode="auto">
          <a:xfrm>
            <a:off x="1" y="1"/>
            <a:ext cx="9144000" cy="6858000"/>
          </a:xfrm>
          <a:prstGeom prst="rect">
            <a:avLst/>
          </a:prstGeom>
          <a:noFill/>
        </p:spPr>
      </p:pic>
      <p:sp>
        <p:nvSpPr>
          <p:cNvPr id="2" name="1 Título"/>
          <p:cNvSpPr>
            <a:spLocks noGrp="1"/>
          </p:cNvSpPr>
          <p:nvPr>
            <p:ph type="title"/>
          </p:nvPr>
        </p:nvSpPr>
        <p:spPr>
          <a:xfrm>
            <a:off x="714348" y="267494"/>
            <a:ext cx="7972452" cy="732614"/>
          </a:xfrm>
        </p:spPr>
        <p:txBody>
          <a:bodyPr/>
          <a:lstStyle/>
          <a:p>
            <a:endParaRPr lang="es-PE" dirty="0"/>
          </a:p>
        </p:txBody>
      </p:sp>
      <p:sp>
        <p:nvSpPr>
          <p:cNvPr id="3" name="2 Marcador de contenido"/>
          <p:cNvSpPr>
            <a:spLocks noGrp="1"/>
          </p:cNvSpPr>
          <p:nvPr>
            <p:ph idx="1"/>
          </p:nvPr>
        </p:nvSpPr>
        <p:spPr>
          <a:xfrm>
            <a:off x="571472" y="857232"/>
            <a:ext cx="8143932" cy="5500726"/>
          </a:xfrm>
        </p:spPr>
        <p:txBody>
          <a:bodyPr>
            <a:normAutofit fontScale="92500" lnSpcReduction="10000"/>
          </a:bodyPr>
          <a:lstStyle/>
          <a:p>
            <a:r>
              <a:rPr lang="es-PE" dirty="0">
                <a:solidFill>
                  <a:srgbClr val="CC66FF"/>
                </a:solidFill>
                <a:latin typeface="Kristen ITC" pitchFamily="66" charset="0"/>
              </a:rPr>
              <a:t>En la práctica el maltrato tiende a "naturalizarse" es decir se torna cotidiano sobre todo a través de conductas violentas que no son sancionadas como tales. Muchas personas que maltratan son considerados (y se consideran a sí mismos) como de mayor poder hacia quienes son considerados ( se piensan a si mismos) como de menor poder. Cabe destacar que las personas que sufren estas situaciones suelen ocupar un lugar relativamente de mayor vulnerabilidad dentro del grupo familiar.</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t1.gstatic.com/images?q=tbn:ANd9GcQTYnwMpViTNPEL4p72fdiVtOEdj9ECJ89yxYqCiFXxymrT8Qt5"/>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1 Título"/>
          <p:cNvSpPr>
            <a:spLocks noGrp="1"/>
          </p:cNvSpPr>
          <p:nvPr>
            <p:ph type="title"/>
          </p:nvPr>
        </p:nvSpPr>
        <p:spPr/>
        <p:txBody>
          <a:bodyPr/>
          <a:lstStyle/>
          <a:p>
            <a:endParaRPr lang="es-PE" dirty="0"/>
          </a:p>
        </p:txBody>
      </p:sp>
      <p:sp>
        <p:nvSpPr>
          <p:cNvPr id="3" name="2 Marcador de contenido"/>
          <p:cNvSpPr>
            <a:spLocks noGrp="1"/>
          </p:cNvSpPr>
          <p:nvPr>
            <p:ph idx="1"/>
          </p:nvPr>
        </p:nvSpPr>
        <p:spPr>
          <a:xfrm>
            <a:off x="285720" y="1571612"/>
            <a:ext cx="8501122" cy="4643470"/>
          </a:xfrm>
        </p:spPr>
        <p:txBody>
          <a:bodyPr>
            <a:normAutofit/>
          </a:bodyPr>
          <a:lstStyle/>
          <a:p>
            <a:r>
              <a:rPr lang="es-PE" dirty="0">
                <a:solidFill>
                  <a:schemeClr val="accent3">
                    <a:lumMod val="60000"/>
                    <a:lumOff val="40000"/>
                  </a:schemeClr>
                </a:solidFill>
              </a:rPr>
              <a:t>., en cambio los hombres maltratados son solo el 2% de los casos de maltrato (por lo general hombres mayores y debilitados tanto físicamente como económicamente respecto a sus parejas mujeres). También cabe enumerar la violencia cruzada, cuando el maltrato pierde el carácter de aparente unidireccionalidad. </a:t>
            </a:r>
          </a:p>
          <a:p>
            <a:endParaRPr lang="es-PE" dirty="0">
              <a:solidFill>
                <a:schemeClr val="accent3">
                  <a:lumMod val="60000"/>
                  <a:lumOff val="40000"/>
                </a:schemeClr>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PE"/>
          </a:p>
        </p:txBody>
      </p:sp>
      <p:sp>
        <p:nvSpPr>
          <p:cNvPr id="3" name="2 Marcador de contenido"/>
          <p:cNvSpPr>
            <a:spLocks noGrp="1"/>
          </p:cNvSpPr>
          <p:nvPr>
            <p:ph idx="1"/>
          </p:nvPr>
        </p:nvSpPr>
        <p:spPr>
          <a:xfrm>
            <a:off x="457200" y="1643050"/>
            <a:ext cx="4614866" cy="4811758"/>
          </a:xfrm>
        </p:spPr>
        <p:txBody>
          <a:bodyPr>
            <a:normAutofit fontScale="62500" lnSpcReduction="20000"/>
          </a:bodyPr>
          <a:lstStyle/>
          <a:p>
            <a:r>
              <a:rPr lang="es-PE" dirty="0">
                <a:solidFill>
                  <a:schemeClr val="accent3">
                    <a:lumMod val="60000"/>
                    <a:lumOff val="40000"/>
                  </a:schemeClr>
                </a:solidFill>
              </a:rPr>
              <a:t>Por lo general quienes padecen estas situaciones tienen reticencia a denunciar lo que ocurre. Por un lado porque se mantiene una espera de un cambio espontáneo de quién agrede, por otro lado se aceptan las disculpas (típicas) de quién agrede, y se creen las promesas que no se lo volverá a hacer (otro rasgo característico) Pero quizás el punto más álgido del razonamiento sobre el maltrato se evidencia en el sostenimiento del vínculo violento. En este sentido entran en consideración tanto el aplastamiento psíquico, la baja autoestima, la educación violenta, etc.</a:t>
            </a:r>
          </a:p>
        </p:txBody>
      </p:sp>
      <p:pic>
        <p:nvPicPr>
          <p:cNvPr id="20482" name="Picture 2" descr="http://t0.gstatic.com/images?q=tbn:ANd9GcS93cGB52xa4LV8FFl0pY56UWEL1akdv1YG7x1yB6t2v9G5-ewh"/>
          <p:cNvPicPr>
            <a:picLocks noChangeAspect="1" noChangeArrowheads="1"/>
          </p:cNvPicPr>
          <p:nvPr/>
        </p:nvPicPr>
        <p:blipFill>
          <a:blip r:embed="rId2"/>
          <a:srcRect/>
          <a:stretch>
            <a:fillRect/>
          </a:stretch>
        </p:blipFill>
        <p:spPr bwMode="auto">
          <a:xfrm>
            <a:off x="5500694" y="2786058"/>
            <a:ext cx="2903807" cy="2214578"/>
          </a:xfrm>
          <a:prstGeom prst="rect">
            <a:avLst/>
          </a:prstGeom>
          <a:noFill/>
          <a:effectLst>
            <a:glow rad="228600">
              <a:schemeClr val="accent4">
                <a:satMod val="175000"/>
                <a:alpha val="40000"/>
              </a:schemeClr>
            </a:glo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0482"/>
                                        </p:tgtEl>
                                      </p:cBhvr>
                                    </p:animEffect>
                                    <p:animScale>
                                      <p:cBhvr>
                                        <p:cTn id="7" dur="250" autoRev="1" fill="hold"/>
                                        <p:tgtEl>
                                          <p:spTgt spid="2048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PE"/>
          </a:p>
        </p:txBody>
      </p:sp>
      <p:sp>
        <p:nvSpPr>
          <p:cNvPr id="3" name="2 Marcador de contenido"/>
          <p:cNvSpPr>
            <a:spLocks noGrp="1"/>
          </p:cNvSpPr>
          <p:nvPr>
            <p:ph idx="1"/>
          </p:nvPr>
        </p:nvSpPr>
        <p:spPr>
          <a:xfrm>
            <a:off x="500034" y="1000108"/>
            <a:ext cx="8186766" cy="5454700"/>
          </a:xfrm>
        </p:spPr>
        <p:txBody>
          <a:bodyPr/>
          <a:lstStyle/>
          <a:p>
            <a:r>
              <a:rPr lang="es-PE" dirty="0">
                <a:solidFill>
                  <a:schemeClr val="accent3">
                    <a:lumMod val="60000"/>
                    <a:lumOff val="40000"/>
                  </a:schemeClr>
                </a:solidFill>
              </a:rPr>
              <a:t>Se debe considerar que la situación violenta no solo la padecen quienes sufren golpes o humillaciones, sino también quién propina esos mismos golpes y humillaciones. </a:t>
            </a:r>
            <a:r>
              <a:rPr lang="es-PE" dirty="0"/>
              <a:t> </a:t>
            </a:r>
          </a:p>
          <a:p>
            <a:r>
              <a:rPr lang="es-PE" dirty="0"/>
              <a:t> </a:t>
            </a:r>
          </a:p>
        </p:txBody>
      </p:sp>
      <p:pic>
        <p:nvPicPr>
          <p:cNvPr id="19458" name="Picture 2" descr="http://t0.gstatic.com/images?q=tbn:ANd9GcTQg5bPf33QkYUs2DL80aIHo9JPwpLP25Gizd5tOvntvE0RMc8R"/>
          <p:cNvPicPr>
            <a:picLocks noChangeAspect="1" noChangeArrowheads="1"/>
          </p:cNvPicPr>
          <p:nvPr/>
        </p:nvPicPr>
        <p:blipFill>
          <a:blip r:embed="rId2"/>
          <a:srcRect/>
          <a:stretch>
            <a:fillRect/>
          </a:stretch>
        </p:blipFill>
        <p:spPr bwMode="auto">
          <a:xfrm rot="20881193">
            <a:off x="5318354" y="3939847"/>
            <a:ext cx="2371725" cy="1933576"/>
          </a:xfrm>
          <a:prstGeom prst="rect">
            <a:avLst/>
          </a:prstGeom>
          <a:noFill/>
          <a:effectLst>
            <a:glow rad="228600">
              <a:schemeClr val="accent1">
                <a:satMod val="175000"/>
                <a:alpha val="40000"/>
              </a:schemeClr>
            </a:glow>
          </a:effectLst>
        </p:spPr>
      </p:pic>
      <p:pic>
        <p:nvPicPr>
          <p:cNvPr id="19460" name="Picture 4" descr="http://t3.gstatic.com/images?q=tbn:ANd9GcTHAPMLqhICrOJGhsXlczPzkvAiloRrSeXx5CchHa9qzBP351UpHg"/>
          <p:cNvPicPr>
            <a:picLocks noChangeAspect="1" noChangeArrowheads="1"/>
          </p:cNvPicPr>
          <p:nvPr/>
        </p:nvPicPr>
        <p:blipFill>
          <a:blip r:embed="rId3"/>
          <a:srcRect/>
          <a:stretch>
            <a:fillRect/>
          </a:stretch>
        </p:blipFill>
        <p:spPr bwMode="auto">
          <a:xfrm>
            <a:off x="1071538" y="3857628"/>
            <a:ext cx="2619375" cy="1743076"/>
          </a:xfrm>
          <a:prstGeom prst="rect">
            <a:avLst/>
          </a:prstGeom>
          <a:noFill/>
          <a:effectLst>
            <a:glow rad="228600">
              <a:schemeClr val="accent1">
                <a:satMod val="175000"/>
                <a:alpha val="40000"/>
              </a:schemeClr>
            </a:glow>
            <a:reflection blurRad="6350" stA="50000" endA="300" endPos="5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9458"/>
                                        </p:tgtEl>
                                      </p:cBhvr>
                                    </p:animEffect>
                                    <p:animScale>
                                      <p:cBhvr>
                                        <p:cTn id="7" dur="250" autoRev="1" fill="hold"/>
                                        <p:tgtEl>
                                          <p:spTgt spid="1945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19460"/>
                                        </p:tgtEl>
                                        <p:attrNameLst>
                                          <p:attrName>style.visibility</p:attrName>
                                        </p:attrNameLst>
                                      </p:cBhvr>
                                      <p:to>
                                        <p:strVal val="visible"/>
                                      </p:to>
                                    </p:set>
                                    <p:animEffect transition="in" filter="fade">
                                      <p:cBhvr>
                                        <p:cTn id="12" dur="1000"/>
                                        <p:tgtEl>
                                          <p:spTgt spid="19460"/>
                                        </p:tgtEl>
                                      </p:cBhvr>
                                    </p:animEffect>
                                    <p:anim calcmode="lin" valueType="num">
                                      <p:cBhvr>
                                        <p:cTn id="13" dur="1000" fill="hold"/>
                                        <p:tgtEl>
                                          <p:spTgt spid="19460"/>
                                        </p:tgtEl>
                                        <p:attrNameLst>
                                          <p:attrName>ppt_x</p:attrName>
                                        </p:attrNameLst>
                                      </p:cBhvr>
                                      <p:tavLst>
                                        <p:tav tm="0">
                                          <p:val>
                                            <p:strVal val="#ppt_x"/>
                                          </p:val>
                                        </p:tav>
                                        <p:tav tm="100000">
                                          <p:val>
                                            <p:strVal val="#ppt_x"/>
                                          </p:val>
                                        </p:tav>
                                      </p:tavLst>
                                    </p:anim>
                                    <p:anim calcmode="lin" valueType="num">
                                      <p:cBhvr>
                                        <p:cTn id="14" dur="1000" fill="hold"/>
                                        <p:tgtEl>
                                          <p:spTgt spid="1946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2" presetClass="emph" presetSubtype="0" fill="hold" nodeType="clickEffect">
                                  <p:stCondLst>
                                    <p:cond delay="0"/>
                                  </p:stCondLst>
                                  <p:childTnLst>
                                    <p:animClr clrSpc="rgb">
                                      <p:cBhvr override="childStyle">
                                        <p:cTn id="18" dur="100" fill="hold"/>
                                        <p:tgtEl>
                                          <p:spTgt spid="3">
                                            <p:txEl>
                                              <p:pRg st="0" end="0"/>
                                            </p:txEl>
                                          </p:spTgt>
                                        </p:tgtEl>
                                        <p:attrNameLst>
                                          <p:attrName>style.color</p:attrName>
                                        </p:attrNameLst>
                                      </p:cBhvr>
                                      <p:to>
                                        <a:schemeClr val="folHlink"/>
                                      </p:to>
                                    </p:animClr>
                                    <p:animClr clrSpc="rgb">
                                      <p:cBhvr>
                                        <p:cTn id="19" dur="100" fill="hold"/>
                                        <p:tgtEl>
                                          <p:spTgt spid="3">
                                            <p:txEl>
                                              <p:pRg st="0" end="0"/>
                                            </p:txEl>
                                          </p:spTgt>
                                        </p:tgtEl>
                                        <p:attrNameLst>
                                          <p:attrName>fillcolor</p:attrName>
                                        </p:attrNameLst>
                                      </p:cBhvr>
                                      <p:to>
                                        <a:schemeClr val="folHlink"/>
                                      </p:to>
                                    </p:animClr>
                                    <p:set>
                                      <p:cBhvr>
                                        <p:cTn id="20" dur="100" fill="hold"/>
                                        <p:tgtEl>
                                          <p:spTgt spid="3">
                                            <p:txEl>
                                              <p:pRg st="0" end="0"/>
                                            </p:txEl>
                                          </p:spTgt>
                                        </p:tgtEl>
                                        <p:attrNameLst>
                                          <p:attrName>fill.type</p:attrName>
                                        </p:attrNameLst>
                                      </p:cBhvr>
                                      <p:to>
                                        <p:strVal val="solid"/>
                                      </p:to>
                                    </p:set>
                                    <p:set>
                                      <p:cBhvr>
                                        <p:cTn id="21" dur="100" fill="hold"/>
                                        <p:tgtEl>
                                          <p:spTgt spid="3">
                                            <p:txEl>
                                              <p:pRg st="0" end="0"/>
                                            </p:txEl>
                                          </p:spTgt>
                                        </p:tgtEl>
                                        <p:attrNameLst>
                                          <p:attrName>fill.on</p:attrName>
                                        </p:attrNameLst>
                                      </p:cBhvr>
                                      <p:to>
                                        <p:strVal val="true"/>
                                      </p:to>
                                    </p:set>
                                    <p:animRot by="120000">
                                      <p:cBhvr>
                                        <p:cTn id="22" dur="100" fill="hold">
                                          <p:stCondLst>
                                            <p:cond delay="0"/>
                                          </p:stCondLst>
                                        </p:cTn>
                                        <p:tgtEl>
                                          <p:spTgt spid="3">
                                            <p:txEl>
                                              <p:pRg st="0" end="0"/>
                                            </p:txEl>
                                          </p:spTgt>
                                        </p:tgtEl>
                                        <p:attrNameLst>
                                          <p:attrName>r</p:attrName>
                                        </p:attrNameLst>
                                      </p:cBhvr>
                                    </p:animRot>
                                    <p:animRot by="-240000">
                                      <p:cBhvr>
                                        <p:cTn id="23" dur="200" fill="hold">
                                          <p:stCondLst>
                                            <p:cond delay="200"/>
                                          </p:stCondLst>
                                        </p:cTn>
                                        <p:tgtEl>
                                          <p:spTgt spid="3">
                                            <p:txEl>
                                              <p:pRg st="0" end="0"/>
                                            </p:txEl>
                                          </p:spTgt>
                                        </p:tgtEl>
                                        <p:attrNameLst>
                                          <p:attrName>r</p:attrName>
                                        </p:attrNameLst>
                                      </p:cBhvr>
                                    </p:animRot>
                                    <p:animRot by="240000">
                                      <p:cBhvr>
                                        <p:cTn id="24" dur="200" fill="hold">
                                          <p:stCondLst>
                                            <p:cond delay="400"/>
                                          </p:stCondLst>
                                        </p:cTn>
                                        <p:tgtEl>
                                          <p:spTgt spid="3">
                                            <p:txEl>
                                              <p:pRg st="0" end="0"/>
                                            </p:txEl>
                                          </p:spTgt>
                                        </p:tgtEl>
                                        <p:attrNameLst>
                                          <p:attrName>r</p:attrName>
                                        </p:attrNameLst>
                                      </p:cBhvr>
                                    </p:animRot>
                                    <p:animRot by="-240000">
                                      <p:cBhvr>
                                        <p:cTn id="25" dur="200" fill="hold">
                                          <p:stCondLst>
                                            <p:cond delay="600"/>
                                          </p:stCondLst>
                                        </p:cTn>
                                        <p:tgtEl>
                                          <p:spTgt spid="3">
                                            <p:txEl>
                                              <p:pRg st="0" end="0"/>
                                            </p:txEl>
                                          </p:spTgt>
                                        </p:tgtEl>
                                        <p:attrNameLst>
                                          <p:attrName>r</p:attrName>
                                        </p:attrNameLst>
                                      </p:cBhvr>
                                    </p:animRot>
                                    <p:animRot by="120000">
                                      <p:cBhvr>
                                        <p:cTn id="26" dur="200" fill="hold">
                                          <p:stCondLst>
                                            <p:cond delay="80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PE" dirty="0"/>
          </a:p>
        </p:txBody>
      </p:sp>
      <p:sp>
        <p:nvSpPr>
          <p:cNvPr id="3" name="2 Marcador de contenido"/>
          <p:cNvSpPr>
            <a:spLocks noGrp="1"/>
          </p:cNvSpPr>
          <p:nvPr>
            <p:ph idx="1"/>
          </p:nvPr>
        </p:nvSpPr>
        <p:spPr>
          <a:xfrm>
            <a:off x="642910" y="928670"/>
            <a:ext cx="6143668" cy="5526138"/>
          </a:xfrm>
        </p:spPr>
        <p:txBody>
          <a:bodyPr>
            <a:normAutofit fontScale="85000" lnSpcReduction="20000"/>
          </a:bodyPr>
          <a:lstStyle/>
          <a:p>
            <a:r>
              <a:rPr lang="es-PE" b="1" dirty="0">
                <a:solidFill>
                  <a:srgbClr val="CC66FF"/>
                </a:solidFill>
              </a:rPr>
              <a:t>Mujeres Maltratadas</a:t>
            </a:r>
            <a:endParaRPr lang="es-PE" dirty="0">
              <a:solidFill>
                <a:srgbClr val="CC66FF"/>
              </a:solidFill>
            </a:endParaRPr>
          </a:p>
          <a:p>
            <a:r>
              <a:rPr lang="es-PE" dirty="0">
                <a:solidFill>
                  <a:schemeClr val="accent3">
                    <a:lumMod val="60000"/>
                    <a:lumOff val="40000"/>
                  </a:schemeClr>
                </a:solidFill>
              </a:rPr>
              <a:t>Algunos especialistas prefieren referirse al síndrome de la mujer maltratada. Si bien hay un importante número de hombres golpeados, la gran mayoría de los casos se trata de personas de género femenino.  Desde el punto de vista estadístico ocurre en todas las edades pero se destaca en primer lugar entre los 30 y 39 años, luego entre 20 y 29 años y más tarde entre 40 y 49 años, le sigue entre 15 y 19 años, para finalizar con las mayores de 50 años.</a:t>
            </a:r>
          </a:p>
        </p:txBody>
      </p:sp>
      <p:pic>
        <p:nvPicPr>
          <p:cNvPr id="18434" name="Picture 2" descr="http://t3.gstatic.com/images?q=tbn:ANd9GcT16rWnMArwdqvELEJs-4hInfq3sfvaZnQlv1f-lNo_Tp5McUAa"/>
          <p:cNvPicPr>
            <a:picLocks noChangeAspect="1" noChangeArrowheads="1"/>
          </p:cNvPicPr>
          <p:nvPr/>
        </p:nvPicPr>
        <p:blipFill>
          <a:blip r:embed="rId2"/>
          <a:srcRect/>
          <a:stretch>
            <a:fillRect/>
          </a:stretch>
        </p:blipFill>
        <p:spPr bwMode="auto">
          <a:xfrm>
            <a:off x="6786578" y="2143116"/>
            <a:ext cx="2016806" cy="293846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p:cBhvr override="childStyle">
                                        <p:cTn id="6" dur="100" fill="hold"/>
                                        <p:tgtEl>
                                          <p:spTgt spid="18434"/>
                                        </p:tgtEl>
                                        <p:attrNameLst>
                                          <p:attrName>style.color</p:attrName>
                                        </p:attrNameLst>
                                      </p:cBhvr>
                                      <p:to>
                                        <a:schemeClr val="accent2"/>
                                      </p:to>
                                    </p:animClr>
                                    <p:animClr clrSpc="rgb">
                                      <p:cBhvr>
                                        <p:cTn id="7" dur="100" fill="hold"/>
                                        <p:tgtEl>
                                          <p:spTgt spid="18434"/>
                                        </p:tgtEl>
                                        <p:attrNameLst>
                                          <p:attrName>fillcolor</p:attrName>
                                        </p:attrNameLst>
                                      </p:cBhvr>
                                      <p:to>
                                        <a:schemeClr val="accent2"/>
                                      </p:to>
                                    </p:animClr>
                                    <p:set>
                                      <p:cBhvr>
                                        <p:cTn id="8" dur="100" fill="hold"/>
                                        <p:tgtEl>
                                          <p:spTgt spid="18434"/>
                                        </p:tgtEl>
                                        <p:attrNameLst>
                                          <p:attrName>fill.type</p:attrName>
                                        </p:attrNameLst>
                                      </p:cBhvr>
                                      <p:to>
                                        <p:strVal val="solid"/>
                                      </p:to>
                                    </p:set>
                                    <p:set>
                                      <p:cBhvr>
                                        <p:cTn id="9" dur="100" fill="hold"/>
                                        <p:tgtEl>
                                          <p:spTgt spid="18434"/>
                                        </p:tgtEl>
                                        <p:attrNameLst>
                                          <p:attrName>fill.on</p:attrName>
                                        </p:attrNameLst>
                                      </p:cBhvr>
                                      <p:to>
                                        <p:strVal val="true"/>
                                      </p:to>
                                    </p:set>
                                    <p:animRot by="120000">
                                      <p:cBhvr>
                                        <p:cTn id="10" dur="100" fill="hold">
                                          <p:stCondLst>
                                            <p:cond delay="0"/>
                                          </p:stCondLst>
                                        </p:cTn>
                                        <p:tgtEl>
                                          <p:spTgt spid="18434"/>
                                        </p:tgtEl>
                                        <p:attrNameLst>
                                          <p:attrName>r</p:attrName>
                                        </p:attrNameLst>
                                      </p:cBhvr>
                                    </p:animRot>
                                    <p:animRot by="-240000">
                                      <p:cBhvr>
                                        <p:cTn id="11" dur="200" fill="hold">
                                          <p:stCondLst>
                                            <p:cond delay="200"/>
                                          </p:stCondLst>
                                        </p:cTn>
                                        <p:tgtEl>
                                          <p:spTgt spid="18434"/>
                                        </p:tgtEl>
                                        <p:attrNameLst>
                                          <p:attrName>r</p:attrName>
                                        </p:attrNameLst>
                                      </p:cBhvr>
                                    </p:animRot>
                                    <p:animRot by="240000">
                                      <p:cBhvr>
                                        <p:cTn id="12" dur="200" fill="hold">
                                          <p:stCondLst>
                                            <p:cond delay="400"/>
                                          </p:stCondLst>
                                        </p:cTn>
                                        <p:tgtEl>
                                          <p:spTgt spid="18434"/>
                                        </p:tgtEl>
                                        <p:attrNameLst>
                                          <p:attrName>r</p:attrName>
                                        </p:attrNameLst>
                                      </p:cBhvr>
                                    </p:animRot>
                                    <p:animRot by="-240000">
                                      <p:cBhvr>
                                        <p:cTn id="13" dur="200" fill="hold">
                                          <p:stCondLst>
                                            <p:cond delay="600"/>
                                          </p:stCondLst>
                                        </p:cTn>
                                        <p:tgtEl>
                                          <p:spTgt spid="18434"/>
                                        </p:tgtEl>
                                        <p:attrNameLst>
                                          <p:attrName>r</p:attrName>
                                        </p:attrNameLst>
                                      </p:cBhvr>
                                    </p:animRot>
                                    <p:animRot by="120000">
                                      <p:cBhvr>
                                        <p:cTn id="14" dur="200" fill="hold">
                                          <p:stCondLst>
                                            <p:cond delay="800"/>
                                          </p:stCondLst>
                                        </p:cTn>
                                        <p:tgtEl>
                                          <p:spTgt spid="18434"/>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36" presetClass="emph" presetSubtype="0" fill="hold" nodeType="clickEffect">
                                  <p:stCondLst>
                                    <p:cond delay="0"/>
                                  </p:stCondLst>
                                  <p:iterate type="lt">
                                    <p:tmPct val="10000"/>
                                  </p:iterate>
                                  <p:childTnLst>
                                    <p:animScale>
                                      <p:cBhvr>
                                        <p:cTn id="18" dur="250" autoRev="1" fill="hold">
                                          <p:stCondLst>
                                            <p:cond delay="0"/>
                                          </p:stCondLst>
                                        </p:cTn>
                                        <p:tgtEl>
                                          <p:spTgt spid="3">
                                            <p:txEl>
                                              <p:pRg st="0" end="0"/>
                                            </p:txEl>
                                          </p:spTgt>
                                        </p:tgtEl>
                                      </p:cBhvr>
                                      <p:to x="80000" y="100000"/>
                                    </p:animScale>
                                    <p:anim by="(#ppt_w*0.10)" calcmode="lin" valueType="num">
                                      <p:cBhvr>
                                        <p:cTn id="19" dur="250" autoRev="1" fill="hold">
                                          <p:stCondLst>
                                            <p:cond delay="0"/>
                                          </p:stCondLst>
                                        </p:cTn>
                                        <p:tgtEl>
                                          <p:spTgt spid="3">
                                            <p:txEl>
                                              <p:pRg st="0" end="0"/>
                                            </p:txEl>
                                          </p:spTgt>
                                        </p:tgtEl>
                                        <p:attrNameLst>
                                          <p:attrName>ppt_x</p:attrName>
                                        </p:attrNameLst>
                                      </p:cBhvr>
                                    </p:anim>
                                    <p:anim by="(-#ppt_w*0.10)" calcmode="lin" valueType="num">
                                      <p:cBhvr>
                                        <p:cTn id="20" dur="250" autoRev="1" fill="hold">
                                          <p:stCondLst>
                                            <p:cond delay="0"/>
                                          </p:stCondLst>
                                        </p:cTn>
                                        <p:tgtEl>
                                          <p:spTgt spid="3">
                                            <p:txEl>
                                              <p:pRg st="0" end="0"/>
                                            </p:txEl>
                                          </p:spTgt>
                                        </p:tgtEl>
                                        <p:attrNameLst>
                                          <p:attrName>ppt_y</p:attrName>
                                        </p:attrNameLst>
                                      </p:cBhvr>
                                    </p:anim>
                                    <p:animRot by="-480000">
                                      <p:cBhvr>
                                        <p:cTn id="21" dur="250" autoRev="1" fill="hold">
                                          <p:stCondLst>
                                            <p:cond delay="0"/>
                                          </p:stCondLst>
                                        </p:cTn>
                                        <p:tgtEl>
                                          <p:spTgt spid="3">
                                            <p:txEl>
                                              <p:pRg st="0" end="0"/>
                                            </p:txEl>
                                          </p:spTgt>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36" presetClass="emph" presetSubtype="0" fill="hold" nodeType="clickEffect">
                                  <p:stCondLst>
                                    <p:cond delay="0"/>
                                  </p:stCondLst>
                                  <p:iterate type="lt">
                                    <p:tmPct val="10000"/>
                                  </p:iterate>
                                  <p:childTnLst>
                                    <p:animScale>
                                      <p:cBhvr>
                                        <p:cTn id="25" dur="250" autoRev="1" fill="hold">
                                          <p:stCondLst>
                                            <p:cond delay="0"/>
                                          </p:stCondLst>
                                        </p:cTn>
                                        <p:tgtEl>
                                          <p:spTgt spid="3">
                                            <p:txEl>
                                              <p:pRg st="1" end="1"/>
                                            </p:txEl>
                                          </p:spTgt>
                                        </p:tgtEl>
                                      </p:cBhvr>
                                      <p:to x="80000" y="100000"/>
                                    </p:animScale>
                                    <p:anim by="(#ppt_w*0.10)" calcmode="lin" valueType="num">
                                      <p:cBhvr>
                                        <p:cTn id="26" dur="250" autoRev="1" fill="hold">
                                          <p:stCondLst>
                                            <p:cond delay="0"/>
                                          </p:stCondLst>
                                        </p:cTn>
                                        <p:tgtEl>
                                          <p:spTgt spid="3">
                                            <p:txEl>
                                              <p:pRg st="1" end="1"/>
                                            </p:txEl>
                                          </p:spTgt>
                                        </p:tgtEl>
                                        <p:attrNameLst>
                                          <p:attrName>ppt_x</p:attrName>
                                        </p:attrNameLst>
                                      </p:cBhvr>
                                    </p:anim>
                                    <p:anim by="(-#ppt_w*0.10)" calcmode="lin" valueType="num">
                                      <p:cBhvr>
                                        <p:cTn id="27" dur="250" autoRev="1" fill="hold">
                                          <p:stCondLst>
                                            <p:cond delay="0"/>
                                          </p:stCondLst>
                                        </p:cTn>
                                        <p:tgtEl>
                                          <p:spTgt spid="3">
                                            <p:txEl>
                                              <p:pRg st="1" end="1"/>
                                            </p:txEl>
                                          </p:spTgt>
                                        </p:tgtEl>
                                        <p:attrNameLst>
                                          <p:attrName>ppt_y</p:attrName>
                                        </p:attrNameLst>
                                      </p:cBhvr>
                                    </p:anim>
                                    <p:animRot by="-480000">
                                      <p:cBhvr>
                                        <p:cTn id="28" dur="250" autoRev="1" fill="hold">
                                          <p:stCondLst>
                                            <p:cond delay="0"/>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PE" dirty="0"/>
          </a:p>
        </p:txBody>
      </p:sp>
      <p:sp>
        <p:nvSpPr>
          <p:cNvPr id="3" name="2 Marcador de contenido"/>
          <p:cNvSpPr>
            <a:spLocks noGrp="1"/>
          </p:cNvSpPr>
          <p:nvPr>
            <p:ph idx="1"/>
          </p:nvPr>
        </p:nvSpPr>
        <p:spPr>
          <a:xfrm>
            <a:off x="571472" y="1357298"/>
            <a:ext cx="5929354" cy="5097510"/>
          </a:xfrm>
        </p:spPr>
        <p:txBody>
          <a:bodyPr>
            <a:normAutofit fontScale="92500" lnSpcReduction="20000"/>
          </a:bodyPr>
          <a:lstStyle/>
          <a:p>
            <a:r>
              <a:rPr lang="es-PE" dirty="0">
                <a:solidFill>
                  <a:srgbClr val="CC66FF"/>
                </a:solidFill>
              </a:rPr>
              <a:t>Las mujeres casadas constituyen un 66% del total, el resto lo componen novias, ex parejas, conocidas, amantes, amigas, etc.</a:t>
            </a:r>
          </a:p>
          <a:p>
            <a:r>
              <a:rPr lang="es-PE" dirty="0">
                <a:solidFill>
                  <a:srgbClr val="CC66FF"/>
                </a:solidFill>
              </a:rPr>
              <a:t>La mayor vulnerabilidad femenina no solo se debe a causas físicas, también incide las mujeres suelen concentrar en la mayoría de los casos, la mayor carga y responsabilidad en la crianza de los hijos,</a:t>
            </a:r>
          </a:p>
        </p:txBody>
      </p:sp>
      <p:pic>
        <p:nvPicPr>
          <p:cNvPr id="17410" name="Picture 2" descr="http://t0.gstatic.com/images?q=tbn:ANd9GcRdm7TcWbZWVRb53uYs018ak9hcljGzXTPGCjJKCKdDrFd_LzvvIg"/>
          <p:cNvPicPr>
            <a:picLocks noChangeAspect="1" noChangeArrowheads="1"/>
          </p:cNvPicPr>
          <p:nvPr/>
        </p:nvPicPr>
        <p:blipFill>
          <a:blip r:embed="rId2"/>
          <a:srcRect/>
          <a:stretch>
            <a:fillRect/>
          </a:stretch>
        </p:blipFill>
        <p:spPr bwMode="auto">
          <a:xfrm>
            <a:off x="6572264" y="2285992"/>
            <a:ext cx="2143125" cy="2143125"/>
          </a:xfrm>
          <a:prstGeom prst="rect">
            <a:avLst/>
          </a:prstGeom>
          <a:noFill/>
          <a:effectLst>
            <a:glow rad="228600">
              <a:schemeClr val="accent1">
                <a:satMod val="175000"/>
                <a:alpha val="40000"/>
              </a:schemeClr>
            </a:glow>
            <a:reflection blurRad="6350" stA="50000" endA="300" endPos="5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xit" presetSubtype="0" fill="hold" nodeType="clickEffect">
                                  <p:stCondLst>
                                    <p:cond delay="0"/>
                                  </p:stCondLst>
                                  <p:childTnLst>
                                    <p:anim calcmode="discrete" valueType="str">
                                      <p:cBhvr>
                                        <p:cTn id="6" dur="1000"/>
                                        <p:tgtEl>
                                          <p:spTgt spid="17410"/>
                                        </p:tgtEl>
                                        <p:attrNameLst>
                                          <p:attrName>style.visibility</p:attrName>
                                        </p:attrNameLst>
                                      </p:cBhvr>
                                      <p:tavLst>
                                        <p:tav tm="0">
                                          <p:val>
                                            <p:strVal val="hidden"/>
                                          </p:val>
                                        </p:tav>
                                        <p:tav tm="50000">
                                          <p:val>
                                            <p:strVal val="visible"/>
                                          </p:val>
                                        </p:tav>
                                      </p:tavLst>
                                    </p:anim>
                                    <p:set>
                                      <p:cBhvr>
                                        <p:cTn id="7" dur="1" fill="hold">
                                          <p:stCondLst>
                                            <p:cond delay="999"/>
                                          </p:stCondLst>
                                        </p:cTn>
                                        <p:tgtEl>
                                          <p:spTgt spid="174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strVal val="#ppt_h"/>
                                          </p:val>
                                        </p:tav>
                                        <p:tav tm="100000">
                                          <p:val>
                                            <p:strVal val="#ppt_h"/>
                                          </p:val>
                                        </p:tav>
                                      </p:tavLst>
                                    </p:anim>
                                  </p:childTnLst>
                                </p:cTn>
                              </p:par>
                              <p:par>
                                <p:cTn id="14" presetID="17" presetClass="entr" presetSubtype="1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7"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PE"/>
          </a:p>
        </p:txBody>
      </p:sp>
      <p:sp>
        <p:nvSpPr>
          <p:cNvPr id="3" name="2 Marcador de contenido"/>
          <p:cNvSpPr>
            <a:spLocks noGrp="1"/>
          </p:cNvSpPr>
          <p:nvPr>
            <p:ph idx="1"/>
          </p:nvPr>
        </p:nvSpPr>
        <p:spPr>
          <a:xfrm>
            <a:off x="571472" y="642918"/>
            <a:ext cx="8115328" cy="5811890"/>
          </a:xfrm>
        </p:spPr>
        <p:txBody>
          <a:bodyPr/>
          <a:lstStyle/>
          <a:p>
            <a:r>
              <a:rPr lang="es-PE" dirty="0"/>
              <a:t> </a:t>
            </a:r>
          </a:p>
          <a:p>
            <a:r>
              <a:rPr lang="es-PE" dirty="0">
                <a:solidFill>
                  <a:srgbClr val="CC66FF"/>
                </a:solidFill>
              </a:rPr>
              <a:t>El 25 de noviembre es la fecha instituida como el día internacional contra la violencia hacia la mujer, en homenaje a que en el año 1960 tres hermanas dominicanas fueran violadas y asesinadas.</a:t>
            </a:r>
          </a:p>
        </p:txBody>
      </p:sp>
      <p:pic>
        <p:nvPicPr>
          <p:cNvPr id="16386" name="Picture 2" descr="http://lachispadelhumor.blogia.com/upload/20091218040914-salvajes-caseros.jpg"/>
          <p:cNvPicPr>
            <a:picLocks noChangeAspect="1" noChangeArrowheads="1"/>
          </p:cNvPicPr>
          <p:nvPr/>
        </p:nvPicPr>
        <p:blipFill>
          <a:blip r:embed="rId2"/>
          <a:srcRect t="26961"/>
          <a:stretch>
            <a:fillRect/>
          </a:stretch>
        </p:blipFill>
        <p:spPr bwMode="auto">
          <a:xfrm>
            <a:off x="4929190" y="3857628"/>
            <a:ext cx="3143272" cy="2118292"/>
          </a:xfrm>
          <a:prstGeom prst="rect">
            <a:avLst/>
          </a:prstGeom>
          <a:noFill/>
          <a:effectLst>
            <a:glow rad="228600">
              <a:schemeClr val="accent2">
                <a:satMod val="175000"/>
                <a:alpha val="40000"/>
              </a:schemeClr>
            </a:glow>
            <a:reflection blurRad="6350" stA="50000" endA="300" endPos="55000" dir="5400000" sy="-100000" algn="bl" rotWithShape="0"/>
          </a:effectLst>
        </p:spPr>
      </p:pic>
      <p:sp>
        <p:nvSpPr>
          <p:cNvPr id="5" name="4 Nube"/>
          <p:cNvSpPr/>
          <p:nvPr/>
        </p:nvSpPr>
        <p:spPr>
          <a:xfrm>
            <a:off x="1357290" y="4286256"/>
            <a:ext cx="1857388" cy="121444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noooo</a:t>
            </a:r>
            <a:endParaRPr lang="es-PE" dirty="0"/>
          </a:p>
        </p:txBody>
      </p:sp>
      <p:sp>
        <p:nvSpPr>
          <p:cNvPr id="6" name="5 Flecha derecha"/>
          <p:cNvSpPr/>
          <p:nvPr/>
        </p:nvSpPr>
        <p:spPr>
          <a:xfrm>
            <a:off x="3643306" y="4643446"/>
            <a:ext cx="571504"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8" presetClass="entr" presetSubtype="0" accel="50000" fill="hold" nodeType="clickEffect">
                                  <p:stCondLst>
                                    <p:cond delay="0"/>
                                  </p:stCondLst>
                                  <p:childTnLst>
                                    <p:set>
                                      <p:cBhvr>
                                        <p:cTn id="13" dur="1" fill="hold">
                                          <p:stCondLst>
                                            <p:cond delay="0"/>
                                          </p:stCondLst>
                                        </p:cTn>
                                        <p:tgtEl>
                                          <p:spTgt spid="16386"/>
                                        </p:tgtEl>
                                        <p:attrNameLst>
                                          <p:attrName>style.visibility</p:attrName>
                                        </p:attrNameLst>
                                      </p:cBhvr>
                                      <p:to>
                                        <p:strVal val="visible"/>
                                      </p:to>
                                    </p:set>
                                    <p:anim calcmode="lin" valueType="num">
                                      <p:cBhvr>
                                        <p:cTn id="14" dur="1000" fill="hold"/>
                                        <p:tgtEl>
                                          <p:spTgt spid="1638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16386"/>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16386"/>
                                        </p:tgtEl>
                                        <p:attrNameLst>
                                          <p:attrName>ppt_y</p:attrName>
                                        </p:attrNameLst>
                                      </p:cBhvr>
                                      <p:tavLst>
                                        <p:tav tm="0">
                                          <p:val>
                                            <p:strVal val="#ppt_y"/>
                                          </p:val>
                                        </p:tav>
                                        <p:tav tm="100000">
                                          <p:val>
                                            <p:strVal val="#ppt_y"/>
                                          </p:val>
                                        </p:tav>
                                      </p:tavLst>
                                    </p:anim>
                                    <p:animEffect transition="in" filter="fade">
                                      <p:cBhvr>
                                        <p:cTn id="17" dur="1000"/>
                                        <p:tgtEl>
                                          <p:spTgt spid="16386"/>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41</TotalTime>
  <Words>474</Words>
  <Application>Microsoft Office PowerPoint</Application>
  <PresentationFormat>Presentación en pantalla (4:3)</PresentationFormat>
  <Paragraphs>26</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Brío</vt:lpstr>
      <vt:lpstr>Violencia familiar</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Company>PRIVADA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Violencia familiar</dc:title>
  <dc:creator>WINLEONIC</dc:creator>
  <cp:lastModifiedBy>WINLEONIC</cp:lastModifiedBy>
  <cp:revision>6</cp:revision>
  <dcterms:created xsi:type="dcterms:W3CDTF">2012-10-19T03:28:28Z</dcterms:created>
  <dcterms:modified xsi:type="dcterms:W3CDTF">2012-10-20T02:06:54Z</dcterms:modified>
</cp:coreProperties>
</file>